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1" r:id="rId4"/>
    <p:sldId id="266" r:id="rId5"/>
    <p:sldId id="267" r:id="rId6"/>
    <p:sldId id="269" r:id="rId7"/>
    <p:sldId id="270" r:id="rId8"/>
    <p:sldId id="262" r:id="rId9"/>
    <p:sldId id="271" r:id="rId10"/>
    <p:sldId id="268" r:id="rId11"/>
    <p:sldId id="272" r:id="rId12"/>
    <p:sldId id="281" r:id="rId13"/>
    <p:sldId id="28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3" r:id="rId22"/>
    <p:sldId id="284" r:id="rId23"/>
    <p:sldId id="285" r:id="rId24"/>
    <p:sldId id="263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B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88" r="15354"/>
          <a:stretch/>
        </p:blipFill>
        <p:spPr>
          <a:xfrm>
            <a:off x="0" y="464"/>
            <a:ext cx="9126071" cy="685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330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13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637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89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78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95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33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40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9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29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76726-2FB8-4EC1-AB17-501AA6BCA867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1CA7-7281-4DB5-BFC5-B6C208FAC0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034"/>
          <a:stretch/>
        </p:blipFill>
        <p:spPr>
          <a:xfrm>
            <a:off x="-1" y="0"/>
            <a:ext cx="87047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430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2256" y="53931"/>
            <a:ext cx="5999135" cy="544085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+mn-lt"/>
              </a:rPr>
              <a:t>БУЛЛИНГ. 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АЛГОРИТМ РАБОТЫ В СЛУЧАЕ ВЫЯВЛЕНИЯ ТРАВЛИ СРЕДИ </a:t>
            </a:r>
            <a:r>
              <a:rPr lang="ru-RU" b="1" dirty="0" smtClean="0">
                <a:latin typeface="+mn-lt"/>
              </a:rPr>
              <a:t>С</a:t>
            </a:r>
            <a:r>
              <a:rPr lang="ru-RU" b="1" dirty="0" smtClean="0">
                <a:latin typeface="+mn-lt"/>
              </a:rPr>
              <a:t>ВЕРСТНИКОВ </a:t>
            </a:r>
            <a:r>
              <a:rPr lang="ru-RU" b="1" dirty="0">
                <a:latin typeface="+mn-lt"/>
              </a:rPr>
              <a:t>В ШКОЛЕ.</a:t>
            </a:r>
            <a:endParaRPr lang="en-US" b="1" dirty="0">
              <a:solidFill>
                <a:srgbClr val="F8BB0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770" y="6233020"/>
            <a:ext cx="5159229" cy="571048"/>
          </a:xfrm>
        </p:spPr>
        <p:txBody>
          <a:bodyPr>
            <a:normAutofit/>
          </a:bodyPr>
          <a:lstStyle/>
          <a:p>
            <a:pPr algn="r"/>
            <a:r>
              <a:rPr lang="ru-RU" sz="1600" dirty="0" err="1"/>
              <a:t>Букова</a:t>
            </a:r>
            <a:r>
              <a:rPr lang="ru-RU" sz="1600" dirty="0"/>
              <a:t> Г.А., старший методист ППМС центра ПО, к. </a:t>
            </a:r>
            <a:r>
              <a:rPr lang="ru-RU" sz="1600" dirty="0" err="1"/>
              <a:t>псх.н</a:t>
            </a:r>
            <a:r>
              <a:rPr lang="ru-RU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09135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75"/>
              </a:spcBef>
            </a:pPr>
            <a:r>
              <a:rPr sz="3600" b="0" i="0" dirty="0">
                <a:solidFill>
                  <a:srgbClr val="000000"/>
                </a:solidFill>
                <a:latin typeface="Arial"/>
                <a:cs typeface="Arial"/>
              </a:rPr>
              <a:t>П</a:t>
            </a:r>
            <a:r>
              <a:rPr sz="3600" b="0" i="0" dirty="0">
                <a:solidFill>
                  <a:srgbClr val="000000"/>
                </a:solidFill>
                <a:latin typeface="Times New Roman"/>
                <a:cs typeface="Times New Roman"/>
              </a:rPr>
              <a:t>о</a:t>
            </a:r>
            <a:r>
              <a:rPr sz="3600" b="0" i="0" dirty="0">
                <a:solidFill>
                  <a:srgbClr val="000000"/>
                </a:solidFill>
                <a:latin typeface="Arial"/>
                <a:cs typeface="Arial"/>
              </a:rPr>
              <a:t>чему </a:t>
            </a:r>
            <a:r>
              <a:rPr sz="3600" b="0" i="0" spc="-5" dirty="0">
                <a:solidFill>
                  <a:srgbClr val="000000"/>
                </a:solidFill>
                <a:latin typeface="Arial"/>
                <a:cs typeface="Arial"/>
              </a:rPr>
              <a:t>нужно</a:t>
            </a:r>
            <a:r>
              <a:rPr sz="3600" b="0" i="0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b="0" i="0" spc="-5" dirty="0">
                <a:solidFill>
                  <a:srgbClr val="000000"/>
                </a:solidFill>
                <a:latin typeface="Arial"/>
                <a:cs typeface="Arial"/>
              </a:rPr>
              <a:t>заниматься  </a:t>
            </a:r>
            <a:r>
              <a:rPr sz="3600" b="0" i="0" dirty="0">
                <a:solidFill>
                  <a:srgbClr val="000000"/>
                </a:solidFill>
                <a:latin typeface="Arial"/>
                <a:cs typeface="Arial"/>
              </a:rPr>
              <a:t>буллингом?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3665" y="1546605"/>
            <a:ext cx="6612255" cy="386323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404495" indent="105410">
              <a:lnSpc>
                <a:spcPts val="2590"/>
              </a:lnSpc>
              <a:spcBef>
                <a:spcPts val="425"/>
              </a:spcBef>
              <a:buAutoNum type="arabicPeriod"/>
              <a:tabLst>
                <a:tab pos="457200" algn="l"/>
              </a:tabLst>
            </a:pPr>
            <a:r>
              <a:rPr sz="2400" spc="-5" dirty="0">
                <a:latin typeface="Arial"/>
                <a:cs typeface="Arial"/>
              </a:rPr>
              <a:t>Описаны </a:t>
            </a:r>
            <a:r>
              <a:rPr sz="2400" spc="-10" dirty="0">
                <a:latin typeface="Arial"/>
                <a:cs typeface="Arial"/>
              </a:rPr>
              <a:t>негативные </a:t>
            </a:r>
            <a:r>
              <a:rPr sz="2400" dirty="0">
                <a:latin typeface="Arial"/>
                <a:cs typeface="Arial"/>
              </a:rPr>
              <a:t>последствия </a:t>
            </a:r>
            <a:r>
              <a:rPr sz="2400" spc="-5" dirty="0">
                <a:latin typeface="Arial"/>
                <a:cs typeface="Arial"/>
              </a:rPr>
              <a:t>как  непосредственные, </a:t>
            </a:r>
            <a:r>
              <a:rPr sz="2400" dirty="0">
                <a:latin typeface="Arial"/>
                <a:cs typeface="Arial"/>
              </a:rPr>
              <a:t>так и </a:t>
            </a:r>
            <a:r>
              <a:rPr sz="2400" spc="-10" dirty="0">
                <a:latin typeface="Arial"/>
                <a:cs typeface="Arial"/>
              </a:rPr>
              <a:t>отсроченные, </a:t>
            </a:r>
            <a:r>
              <a:rPr sz="2400" dirty="0">
                <a:latin typeface="Arial"/>
                <a:cs typeface="Arial"/>
              </a:rPr>
              <a:t>для  </a:t>
            </a:r>
            <a:r>
              <a:rPr sz="2400" spc="-5" dirty="0">
                <a:latin typeface="Arial"/>
                <a:cs typeface="Arial"/>
              </a:rPr>
              <a:t>буллеров </a:t>
            </a:r>
            <a:r>
              <a:rPr sz="2400">
                <a:latin typeface="Arial"/>
                <a:cs typeface="Arial"/>
              </a:rPr>
              <a:t>и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 smtClean="0">
                <a:latin typeface="Arial"/>
                <a:cs typeface="Arial"/>
              </a:rPr>
              <a:t>жертв</a:t>
            </a:r>
            <a:r>
              <a:rPr lang="ru-RU" sz="240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AutoNum type="arabicPeriod"/>
            </a:pPr>
            <a:endParaRPr sz="2950">
              <a:latin typeface="Times New Roman"/>
              <a:cs typeface="Times New Roman"/>
            </a:endParaRPr>
          </a:p>
          <a:p>
            <a:pPr marL="372745" indent="-339090">
              <a:lnSpc>
                <a:spcPct val="100000"/>
              </a:lnSpc>
              <a:buAutoNum type="arabicPeriod"/>
              <a:tabLst>
                <a:tab pos="373380" algn="l"/>
              </a:tabLst>
            </a:pPr>
            <a:r>
              <a:rPr sz="2400" spc="-5" dirty="0">
                <a:latin typeface="Arial"/>
                <a:cs typeface="Arial"/>
              </a:rPr>
              <a:t>Меняет </a:t>
            </a:r>
            <a:r>
              <a:rPr sz="2400" spc="-5">
                <a:latin typeface="Arial"/>
                <a:cs typeface="Arial"/>
              </a:rPr>
              <a:t>школьный/классный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 smtClean="0">
                <a:latin typeface="Arial"/>
                <a:cs typeface="Arial"/>
              </a:rPr>
              <a:t>климат</a:t>
            </a:r>
            <a:r>
              <a:rPr lang="ru-RU" sz="240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3000">
              <a:latin typeface="Times New Roman"/>
              <a:cs typeface="Times New Roman"/>
            </a:endParaRPr>
          </a:p>
          <a:p>
            <a:pPr marL="372110" indent="-338455">
              <a:lnSpc>
                <a:spcPts val="2735"/>
              </a:lnSpc>
              <a:spcBef>
                <a:spcPts val="5"/>
              </a:spcBef>
              <a:buAutoNum type="arabicPeriod"/>
              <a:tabLst>
                <a:tab pos="372745" algn="l"/>
              </a:tabLst>
            </a:pPr>
            <a:r>
              <a:rPr sz="2400" spc="-5" dirty="0">
                <a:latin typeface="Arial"/>
                <a:cs typeface="Arial"/>
              </a:rPr>
              <a:t>Негативно влияет </a:t>
            </a:r>
            <a:r>
              <a:rPr sz="2400" spc="-10" dirty="0">
                <a:latin typeface="Arial"/>
                <a:cs typeface="Arial"/>
              </a:rPr>
              <a:t>на </a:t>
            </a:r>
            <a:r>
              <a:rPr sz="2400" dirty="0">
                <a:latin typeface="Arial"/>
                <a:cs typeface="Arial"/>
              </a:rPr>
              <a:t>тех учеников,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которые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>
                <a:latin typeface="Arial"/>
                <a:cs typeface="Arial"/>
              </a:rPr>
              <a:t>являются</a:t>
            </a:r>
            <a:r>
              <a:rPr sz="2400" spc="-5">
                <a:latin typeface="Arial"/>
                <a:cs typeface="Arial"/>
              </a:rPr>
              <a:t> </a:t>
            </a:r>
            <a:r>
              <a:rPr sz="2400" spc="-5" smtClean="0">
                <a:latin typeface="Arial"/>
                <a:cs typeface="Arial"/>
              </a:rPr>
              <a:t>наблюдателями</a:t>
            </a:r>
            <a:r>
              <a:rPr lang="ru-RU" sz="2400" spc="-5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>
              <a:latin typeface="Times New Roman"/>
              <a:cs typeface="Times New Roman"/>
            </a:endParaRPr>
          </a:p>
          <a:p>
            <a:pPr marL="372110" indent="-338455">
              <a:lnSpc>
                <a:spcPct val="100000"/>
              </a:lnSpc>
              <a:buAutoNum type="arabicPeriod" startAt="4"/>
              <a:tabLst>
                <a:tab pos="372745" algn="l"/>
              </a:tabLst>
            </a:pPr>
            <a:r>
              <a:rPr sz="2400" spc="-5" dirty="0">
                <a:latin typeface="Arial"/>
                <a:cs typeface="Arial"/>
              </a:rPr>
              <a:t>Жертвы </a:t>
            </a:r>
            <a:r>
              <a:rPr sz="2400" dirty="0">
                <a:latin typeface="Arial"/>
                <a:cs typeface="Arial"/>
              </a:rPr>
              <a:t>буллинга могут </a:t>
            </a:r>
            <a:r>
              <a:rPr sz="2400" spc="-5">
                <a:latin typeface="Arial"/>
                <a:cs typeface="Arial"/>
              </a:rPr>
              <a:t>совершить</a:t>
            </a:r>
            <a:r>
              <a:rPr sz="2400" spc="-75">
                <a:latin typeface="Arial"/>
                <a:cs typeface="Arial"/>
              </a:rPr>
              <a:t> </a:t>
            </a:r>
            <a:r>
              <a:rPr sz="2400" smtClean="0">
                <a:latin typeface="Arial"/>
                <a:cs typeface="Arial"/>
              </a:rPr>
              <a:t>суицид</a:t>
            </a:r>
            <a:r>
              <a:rPr lang="ru-RU" sz="240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644" y="140750"/>
            <a:ext cx="743394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dirty="0">
                <a:latin typeface="Verdana"/>
                <a:cs typeface="Verdana"/>
              </a:rPr>
              <a:t>Что </a:t>
            </a:r>
            <a:r>
              <a:rPr sz="3600" b="0" i="0" spc="-5" dirty="0">
                <a:latin typeface="Verdana"/>
                <a:cs typeface="Verdana"/>
              </a:rPr>
              <a:t>делать? (3 уровня</a:t>
            </a:r>
            <a:r>
              <a:rPr sz="3600" b="0" i="0" spc="-40" dirty="0">
                <a:latin typeface="Verdana"/>
                <a:cs typeface="Verdana"/>
              </a:rPr>
              <a:t> </a:t>
            </a:r>
            <a:r>
              <a:rPr sz="3600" b="0" i="0" spc="-5">
                <a:latin typeface="Verdana"/>
                <a:cs typeface="Verdana"/>
              </a:rPr>
              <a:t>работы</a:t>
            </a:r>
            <a:r>
              <a:rPr sz="3600" b="0" i="0" spc="-5" smtClean="0">
                <a:latin typeface="Verdana"/>
                <a:cs typeface="Verdana"/>
              </a:rPr>
              <a:t>)</a:t>
            </a:r>
            <a:r>
              <a:rPr lang="ru-RU" sz="3600" b="0" i="0" spc="-5" dirty="0" smtClean="0">
                <a:latin typeface="Verdana"/>
                <a:cs typeface="Verdana"/>
              </a:rPr>
              <a:t>: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1934" y="2116667"/>
            <a:ext cx="8081102" cy="43249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5465" indent="-532765">
              <a:lnSpc>
                <a:spcPts val="2280"/>
              </a:lnSpc>
              <a:spcBef>
                <a:spcPts val="105"/>
              </a:spcBef>
              <a:buClr>
                <a:srgbClr val="B1B1B1"/>
              </a:buClr>
              <a:buSzPct val="90000"/>
              <a:buAutoNum type="arabicPeriod"/>
              <a:tabLst>
                <a:tab pos="545465" algn="l"/>
                <a:tab pos="546100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Изменить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правила школы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отношении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случаев </a:t>
            </a:r>
            <a:r>
              <a:rPr sz="2800" spc="-5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sz="2800" spc="-18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неуклонно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выполнять принятые правила. </a:t>
            </a:r>
            <a:r>
              <a:rPr sz="2800" b="1" i="1" spc="-5" dirty="0">
                <a:latin typeface="Times New Roman" pitchFamily="18" charset="0"/>
                <a:cs typeface="Times New Roman" pitchFamily="18" charset="0"/>
              </a:rPr>
              <a:t>Принцип: Ни  </a:t>
            </a:r>
            <a:r>
              <a:rPr sz="2800" b="1" i="1" dirty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sz="2800" b="1" i="1" spc="-5" dirty="0">
                <a:latin typeface="Times New Roman" pitchFamily="18" charset="0"/>
                <a:cs typeface="Times New Roman" pitchFamily="18" charset="0"/>
              </a:rPr>
              <a:t>случай буллинга </a:t>
            </a:r>
            <a:r>
              <a:rPr sz="2800" b="1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2800" b="1" i="1">
                <a:latin typeface="Times New Roman" pitchFamily="18" charset="0"/>
                <a:cs typeface="Times New Roman" pitchFamily="18" charset="0"/>
              </a:rPr>
              <a:t>остается</a:t>
            </a:r>
            <a:r>
              <a:rPr sz="2800" b="1" i="1" spc="-4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i="1" spc="-5" smtClean="0">
                <a:latin typeface="Times New Roman" pitchFamily="18" charset="0"/>
                <a:cs typeface="Times New Roman" pitchFamily="18" charset="0"/>
              </a:rPr>
              <a:t>безнаказанным</a:t>
            </a:r>
            <a:r>
              <a:rPr lang="ru-RU" sz="2800" b="1" i="1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545465" marR="22225" indent="-532765">
              <a:lnSpc>
                <a:spcPts val="2160"/>
              </a:lnSpc>
              <a:buClr>
                <a:srgbClr val="B1B1B1"/>
              </a:buClr>
              <a:buSzPct val="90000"/>
              <a:buAutoNum type="arabicPeriod" startAt="2"/>
              <a:tabLst>
                <a:tab pos="545465" algn="l"/>
                <a:tab pos="54610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Научить педагогов, прежде всего, </a:t>
            </a:r>
            <a:r>
              <a:rPr sz="2800">
                <a:latin typeface="Times New Roman" pitchFamily="18" charset="0"/>
                <a:cs typeface="Times New Roman" pitchFamily="18" charset="0"/>
              </a:rPr>
              <a:t>классных 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руководителей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программам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со случаями</a:t>
            </a:r>
            <a:r>
              <a:rPr sz="28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буллинга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в классе. </a:t>
            </a:r>
            <a:r>
              <a:rPr sz="2800" b="1" i="1" spc="-5" dirty="0">
                <a:latin typeface="Times New Roman" pitchFamily="18" charset="0"/>
                <a:cs typeface="Times New Roman" pitchFamily="18" charset="0"/>
              </a:rPr>
              <a:t>Принцип: </a:t>
            </a:r>
            <a:r>
              <a:rPr sz="2800" b="1" i="1">
                <a:latin typeface="Times New Roman" pitchFamily="18" charset="0"/>
                <a:cs typeface="Times New Roman" pitchFamily="18" charset="0"/>
              </a:rPr>
              <a:t>Раннее</a:t>
            </a:r>
            <a:r>
              <a:rPr sz="2800" b="1" i="1" spc="-7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i="1" spc="-5" smtClean="0">
                <a:latin typeface="Times New Roman" pitchFamily="18" charset="0"/>
                <a:cs typeface="Times New Roman" pitchFamily="18" charset="0"/>
              </a:rPr>
              <a:t>вмешательство</a:t>
            </a:r>
            <a:r>
              <a:rPr lang="ru-RU" sz="2800" b="1" i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i="1" spc="-5" smtClean="0">
                <a:latin typeface="Times New Roman" pitchFamily="18" charset="0"/>
                <a:cs typeface="Times New Roman" pitchFamily="18" charset="0"/>
              </a:rPr>
              <a:t>предпочтительно</a:t>
            </a:r>
            <a:r>
              <a:rPr lang="ru-RU" sz="2800" b="1" i="1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545465" marR="71120" indent="-532765">
              <a:lnSpc>
                <a:spcPts val="2160"/>
              </a:lnSpc>
              <a:buClr>
                <a:srgbClr val="B1B1B1"/>
              </a:buClr>
              <a:buSzPct val="90000"/>
              <a:buAutoNum type="arabicPeriod" startAt="3"/>
              <a:tabLst>
                <a:tab pos="545465" algn="l"/>
                <a:tab pos="54610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Включить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план работы психолога систематическую  работу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с жертвами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буллинга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и их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родителями. </a:t>
            </a:r>
            <a:r>
              <a:rPr sz="2800" b="1" i="1" spc="-5" dirty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sz="2800" b="1" i="1" spc="-5">
                <a:latin typeface="Times New Roman" pitchFamily="18" charset="0"/>
                <a:cs typeface="Times New Roman" pitchFamily="18" charset="0"/>
              </a:rPr>
              <a:t>:  </a:t>
            </a:r>
            <a:r>
              <a:rPr sz="2800" b="1" i="1" spc="-5" smtClean="0">
                <a:latin typeface="Times New Roman" pitchFamily="18" charset="0"/>
                <a:cs typeface="Times New Roman" pitchFamily="18" charset="0"/>
              </a:rPr>
              <a:t>Ученик </a:t>
            </a:r>
            <a:r>
              <a:rPr sz="2800" b="1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2800" b="1" i="1" spc="-5" dirty="0">
                <a:latin typeface="Times New Roman" pitchFamily="18" charset="0"/>
                <a:cs typeface="Times New Roman" pitchFamily="18" charset="0"/>
              </a:rPr>
              <a:t>должен остаться </a:t>
            </a:r>
            <a:r>
              <a:rPr sz="2800" b="1" i="1" dirty="0">
                <a:latin typeface="Times New Roman" pitchFamily="18" charset="0"/>
                <a:cs typeface="Times New Roman" pitchFamily="18" charset="0"/>
              </a:rPr>
              <a:t>один на один </a:t>
            </a:r>
            <a:r>
              <a:rPr sz="28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800" b="1" i="1" spc="-5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i="1" smtClean="0">
                <a:latin typeface="Times New Roman" pitchFamily="18" charset="0"/>
                <a:cs typeface="Times New Roman" pitchFamily="18" charset="0"/>
              </a:rPr>
              <a:t>насилием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81F05C0C-86BE-4904-B724-7D4522F6E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3200" b="1" dirty="0" smtClean="0"/>
              <a:t>I</a:t>
            </a:r>
            <a:r>
              <a:rPr lang="ru-RU" altLang="ru-RU" sz="3200" b="1" dirty="0" smtClean="0"/>
              <a:t>.Подходы </a:t>
            </a:r>
            <a:r>
              <a:rPr lang="ru-RU" altLang="ru-RU" sz="3200" b="1" dirty="0"/>
              <a:t>школ </a:t>
            </a:r>
            <a:r>
              <a:rPr lang="ru-RU" altLang="ru-RU" sz="3200" b="1" dirty="0" smtClean="0"/>
              <a:t/>
            </a:r>
            <a:br>
              <a:rPr lang="ru-RU" altLang="ru-RU" sz="3200" b="1" dirty="0" smtClean="0"/>
            </a:br>
            <a:r>
              <a:rPr lang="ru-RU" altLang="ru-RU" sz="3200" b="1" dirty="0" smtClean="0"/>
              <a:t>к </a:t>
            </a:r>
            <a:r>
              <a:rPr lang="ru-RU" altLang="ru-RU" sz="3200" b="1" dirty="0"/>
              <a:t>решению проблем</a:t>
            </a:r>
            <a:br>
              <a:rPr lang="ru-RU" altLang="ru-RU" sz="3200" b="1" dirty="0"/>
            </a:br>
            <a:endParaRPr lang="ru-RU" altLang="ru-RU" sz="3200" b="1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2DE12CCA-DE14-45FE-936E-E6BB7DE3A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49" y="1825625"/>
            <a:ext cx="8346017" cy="435133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b="1" dirty="0" err="1">
                <a:latin typeface="Times New Roman" pitchFamily="18" charset="0"/>
                <a:cs typeface="Times New Roman" pitchFamily="18" charset="0"/>
              </a:rPr>
              <a:t>Невмешательский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» подход</a:t>
            </a:r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«руки прочь»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Подход «твердой руки»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- тотальный внешний контроль. Основные методы воздействия — угрозы и шантаж.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«Возьмемся за руки»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- педагоги и школьные коллективы считают, что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это отвратительное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зло и твердо, но не агрессивно, выступают против него.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dirty="0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5550AB5D-5769-410D-A660-5E9FBDD0B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28012" cy="5005387"/>
          </a:xfrm>
        </p:spPr>
        <p:txBody>
          <a:bodyPr/>
          <a:lstStyle/>
          <a:p>
            <a:pPr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Школа имеет собственную ответственность за развитие личности ребенка, отличную от ответственности родителей. </a:t>
            </a:r>
          </a:p>
          <a:p>
            <a:pPr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Школа отвечает за все, что ребенок делает и переживает в ее стенах. </a:t>
            </a:r>
          </a:p>
          <a:p>
            <a:pPr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Школа отвечает за установление рабочего контакта с родителями ребенка. Учитель, а не ребенок  отвечает за качество взаимодействия в системе «учитель-ученик».  </a:t>
            </a:r>
          </a:p>
          <a:p>
            <a:pPr eaLnBrk="1" hangingPunct="1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Весь коллектив педагогов отвечает за то, что происходит с детьми в стенах школы.</a:t>
            </a:r>
          </a:p>
        </p:txBody>
      </p:sp>
      <p:sp>
        <p:nvSpPr>
          <p:cNvPr id="14339" name="Прямоугольник 1">
            <a:extLst>
              <a:ext uri="{FF2B5EF4-FFF2-40B4-BE49-F238E27FC236}">
                <a16:creationId xmlns:a16="http://schemas.microsoft.com/office/drawing/2014/main" xmlns="" id="{EA7FCD34-DFEF-459E-88E8-CD6DD302C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8913"/>
            <a:ext cx="84248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/>
              <a:t>Если вы ничего не предпринимаете для решения проблемы, вы сами становитесь ее частью.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9442" y="529844"/>
            <a:ext cx="3752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latin typeface="Times New Roman"/>
                <a:cs typeface="Times New Roman"/>
              </a:rPr>
              <a:t>Действия</a:t>
            </a:r>
            <a:r>
              <a:rPr sz="3600" b="0" i="0" spc="-95" dirty="0">
                <a:latin typeface="Times New Roman"/>
                <a:cs typeface="Times New Roman"/>
              </a:rPr>
              <a:t> </a:t>
            </a:r>
            <a:r>
              <a:rPr sz="3600" b="0" i="0" dirty="0">
                <a:latin typeface="Times New Roman"/>
                <a:cs typeface="Times New Roman"/>
              </a:rPr>
              <a:t>учителей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896" y="1552765"/>
            <a:ext cx="8251504" cy="361060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Не игнорировать,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2800" b="1" spc="-5">
                <a:latin typeface="Times New Roman" pitchFamily="18" charset="0"/>
                <a:cs typeface="Times New Roman" pitchFamily="18" charset="0"/>
              </a:rPr>
              <a:t>преуменьшать</a:t>
            </a:r>
            <a:r>
              <a:rPr sz="2800" b="1" spc="3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smtClean="0">
                <a:latin typeface="Times New Roman" pitchFamily="18" charset="0"/>
                <a:cs typeface="Times New Roman" pitchFamily="18" charset="0"/>
              </a:rPr>
              <a:t>значение</a:t>
            </a:r>
            <a:r>
              <a:rPr lang="ru-RU" sz="28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800" b="1" spc="-5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54965" marR="613410" indent="-342265">
              <a:lnSpc>
                <a:spcPct val="100000"/>
              </a:lnSpc>
              <a:spcBef>
                <a:spcPts val="580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Если в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школе пришли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общему пониманию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соглашению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том,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что буллинг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является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54965" marR="5080">
              <a:lnSpc>
                <a:spcPct val="100000"/>
              </a:lnSpc>
              <a:tabLst>
                <a:tab pos="619252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проявлением насилия,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то тогда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тех,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не  является прямыми участниками,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повышается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восприимчивость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>
                <a:latin typeface="Times New Roman" pitchFamily="18" charset="0"/>
                <a:cs typeface="Times New Roman" pitchFamily="18" charset="0"/>
              </a:rPr>
              <a:t>ситуациям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и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54965">
              <a:lnSpc>
                <a:spcPct val="100000"/>
              </a:lnSpc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появляется способность адекватно</a:t>
            </a:r>
            <a:r>
              <a:rPr sz="28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реагировать.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3794" y="547242"/>
            <a:ext cx="3752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latin typeface="Times New Roman"/>
                <a:cs typeface="Times New Roman"/>
              </a:rPr>
              <a:t>Действия</a:t>
            </a:r>
            <a:r>
              <a:rPr sz="3600" b="0" i="0" spc="-95" dirty="0">
                <a:latin typeface="Times New Roman"/>
                <a:cs typeface="Times New Roman"/>
              </a:rPr>
              <a:t> </a:t>
            </a:r>
            <a:r>
              <a:rPr sz="3600" b="0" i="0" dirty="0">
                <a:latin typeface="Times New Roman"/>
                <a:cs typeface="Times New Roman"/>
              </a:rPr>
              <a:t>учителей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552802"/>
            <a:ext cx="7575550" cy="34645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90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spc="-10">
                <a:latin typeface="Times New Roman" pitchFamily="18" charset="0"/>
                <a:cs typeface="Times New Roman" pitchFamily="18" charset="0"/>
              </a:rPr>
              <a:t>Занять</a:t>
            </a:r>
            <a:r>
              <a:rPr sz="2400" b="1" spc="5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5" dirty="0" smtClean="0">
                <a:latin typeface="Times New Roman" pitchFamily="18" charset="0"/>
                <a:cs typeface="Times New Roman" pitchFamily="18" charset="0"/>
              </a:rPr>
              <a:t>однозначную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позицию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 marR="70485" indent="-342265">
              <a:lnSpc>
                <a:spcPts val="2590"/>
              </a:lnSpc>
              <a:spcBef>
                <a:spcPts val="615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Если учителю стало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известно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о случае буллинга,  или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стал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свидетелем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такого случая,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sz="24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должен  занять ясную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недвусмысленную позицию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 marR="580390">
              <a:lnSpc>
                <a:spcPts val="2590"/>
              </a:lnSpc>
              <a:spcBef>
                <a:spcPts val="10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попытаться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добиться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того, чтобы по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меньшей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мере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«наблюдатели»,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а по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сам  буллер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также изменили свою позицию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>
              <a:lnSpc>
                <a:spcPts val="2415"/>
              </a:lnSpc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отношении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происходящего,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объяснить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им,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 marR="109220">
              <a:lnSpc>
                <a:spcPts val="2590"/>
              </a:lnSpc>
              <a:spcBef>
                <a:spcPts val="185"/>
              </a:spcBef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каковы психологические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последствия для жертвы  в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этой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ситуации.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3794" y="547242"/>
            <a:ext cx="37528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latin typeface="Times New Roman"/>
                <a:cs typeface="Times New Roman"/>
              </a:rPr>
              <a:t>Действия</a:t>
            </a:r>
            <a:r>
              <a:rPr sz="3600" b="0" i="0" spc="-95" dirty="0">
                <a:latin typeface="Times New Roman"/>
                <a:cs typeface="Times New Roman"/>
              </a:rPr>
              <a:t> </a:t>
            </a:r>
            <a:r>
              <a:rPr sz="3600" b="0" i="0" dirty="0">
                <a:latin typeface="Times New Roman"/>
                <a:cs typeface="Times New Roman"/>
              </a:rPr>
              <a:t>учителей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572514"/>
            <a:ext cx="7574915" cy="40549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B1B1B1"/>
              </a:buClr>
              <a:buSzPct val="8888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Разговор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классом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marR="168275" indent="-342265">
              <a:lnSpc>
                <a:spcPct val="80000"/>
              </a:lnSpc>
              <a:spcBef>
                <a:spcPts val="434"/>
              </a:spcBef>
              <a:buClr>
                <a:srgbClr val="B1B1B1"/>
              </a:buClr>
              <a:buSzPct val="8888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Обсудить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ребятами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классе случай буллинга. Такой разговор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лишит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ситуацию насилия покрова «тайны», сделает ее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явной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для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marR="5080">
              <a:lnSpc>
                <a:spcPct val="80000"/>
              </a:lnSpc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всех,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поможет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разрешить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конфликтную ситуацию, вместе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обсудить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имеющиеся правила против буллинга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выработать новые.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При  этом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активно используется потенциал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тех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школьников, которые 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ведут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позитивно.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8888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Проинформировать педагогический</a:t>
            </a:r>
            <a:r>
              <a:rPr sz="2000" b="1" spc="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коллектив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marR="16510" indent="-342265">
              <a:lnSpc>
                <a:spcPct val="80000"/>
              </a:lnSpc>
              <a:spcBef>
                <a:spcPts val="434"/>
              </a:spcBef>
              <a:buClr>
                <a:srgbClr val="B1B1B1"/>
              </a:buClr>
              <a:buSzPct val="88888"/>
              <a:buFont typeface="Wingdings"/>
              <a:buChar char=""/>
              <a:tabLst>
                <a:tab pos="354965" algn="l"/>
                <a:tab pos="355600" algn="l"/>
                <a:tab pos="284162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коллектив должен знать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буллинга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взять  ситуацию под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контроль. 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особо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трудных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случаях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необходимо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обратиться за помощью извне, например,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комиссию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делам  </a:t>
            </a:r>
            <a:r>
              <a:rPr sz="2000" spc="-10">
                <a:latin typeface="Times New Roman" pitchFamily="18" charset="0"/>
                <a:cs typeface="Times New Roman" pitchFamily="18" charset="0"/>
              </a:rPr>
              <a:t>несовершеннолетних</a:t>
            </a:r>
            <a:r>
              <a:rPr sz="2000" spc="-1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spc="-10" dirty="0" smtClean="0">
                <a:latin typeface="Times New Roman" pitchFamily="18" charset="0"/>
                <a:cs typeface="Times New Roman" pitchFamily="18" charset="0"/>
              </a:rPr>
              <a:t> ППМС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психологического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консультирования,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отцов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т.д.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2666" y="547242"/>
            <a:ext cx="35153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latin typeface="Times New Roman"/>
                <a:cs typeface="Times New Roman"/>
              </a:rPr>
              <a:t>Действия</a:t>
            </a:r>
            <a:r>
              <a:rPr sz="3600" b="0" i="0" spc="-95" dirty="0">
                <a:latin typeface="Times New Roman"/>
                <a:cs typeface="Times New Roman"/>
              </a:rPr>
              <a:t> </a:t>
            </a:r>
            <a:r>
              <a:rPr sz="3600" b="0" i="0" dirty="0">
                <a:latin typeface="Times New Roman"/>
                <a:cs typeface="Times New Roman"/>
              </a:rPr>
              <a:t>учителя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564589"/>
            <a:ext cx="7452995" cy="2954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Пригласить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родителей для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беседы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4965" marR="5080" indent="-342265">
              <a:lnSpc>
                <a:spcPct val="80000"/>
              </a:lnSpc>
              <a:spcBef>
                <a:spcPts val="484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буллинг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имеет место 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начальной школе,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sz="20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особенно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важно как можно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раньше привлечь родителей, обсудить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  </a:t>
            </a:r>
            <a:r>
              <a:rPr sz="2000" spc="-5" dirty="0" err="1">
                <a:latin typeface="Times New Roman" pitchFamily="18" charset="0"/>
                <a:cs typeface="Times New Roman" pitchFamily="18" charset="0"/>
              </a:rPr>
              <a:t>ним</a:t>
            </a: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какие есть (или могут быть) тревожные</a:t>
            </a:r>
            <a:r>
              <a:rPr sz="20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сигналы,</a:t>
            </a:r>
          </a:p>
          <a:p>
            <a:pPr marL="354965">
              <a:lnSpc>
                <a:spcPts val="168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свидетельствующие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буллинге,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какими могут и</a:t>
            </a:r>
            <a:r>
              <a:rPr sz="20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должны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4965">
              <a:lnSpc>
                <a:spcPts val="216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быть стратегии</a:t>
            </a:r>
            <a:r>
              <a:rPr sz="20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реагирования.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шефства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4965" marR="188595" indent="-342265">
              <a:lnSpc>
                <a:spcPct val="80000"/>
              </a:lnSpc>
              <a:spcBef>
                <a:spcPts val="480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  <a:tab pos="543687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шефства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старших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школьников над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младшими  создает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коммуникативное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пространство,</a:t>
            </a:r>
            <a:r>
              <a:rPr sz="20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способствующее  более быстрому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обнаружению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случаев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буллинга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привлечению шефов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разрешению</a:t>
            </a:r>
            <a:r>
              <a:rPr sz="2000" spc="-3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таких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ситуаций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967" y="539241"/>
            <a:ext cx="3837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Действия на </a:t>
            </a:r>
            <a:r>
              <a:rPr sz="2400" i="0" dirty="0">
                <a:solidFill>
                  <a:srgbClr val="FF0000"/>
                </a:solidFill>
                <a:latin typeface="Times New Roman"/>
                <a:cs typeface="Times New Roman"/>
              </a:rPr>
              <a:t>уровне</a:t>
            </a:r>
            <a:r>
              <a:rPr sz="2400" i="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школы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6767" y="959095"/>
            <a:ext cx="6536233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0033"/>
                </a:solidFill>
                <a:latin typeface="Verdana"/>
                <a:cs typeface="Verdana"/>
              </a:rPr>
              <a:t>II. </a:t>
            </a:r>
            <a:r>
              <a:rPr sz="2400" b="1" spc="-5" dirty="0">
                <a:solidFill>
                  <a:srgbClr val="330033"/>
                </a:solidFill>
                <a:latin typeface="Times New Roman"/>
                <a:cs typeface="Times New Roman"/>
              </a:rPr>
              <a:t>Совершенствование</a:t>
            </a:r>
            <a:r>
              <a:rPr sz="2400" b="1" spc="-260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0033"/>
                </a:solidFill>
                <a:latin typeface="Times New Roman"/>
                <a:cs typeface="Times New Roman"/>
              </a:rPr>
              <a:t>компетенций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466" y="1295358"/>
            <a:ext cx="7200934" cy="1641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1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330033"/>
                </a:solidFill>
                <a:latin typeface="Times New Roman"/>
                <a:cs typeface="Times New Roman"/>
              </a:rPr>
              <a:t>у  </a:t>
            </a:r>
            <a:r>
              <a:rPr lang="ru-RU" sz="2400" b="1" spc="-5" dirty="0" smtClean="0">
                <a:solidFill>
                  <a:srgbClr val="330033"/>
                </a:solidFill>
                <a:latin typeface="Times New Roman"/>
                <a:cs typeface="Times New Roman"/>
              </a:rPr>
              <a:t>педагогического </a:t>
            </a:r>
            <a:r>
              <a:rPr lang="ru-RU" sz="2400" b="1" dirty="0" smtClean="0">
                <a:solidFill>
                  <a:srgbClr val="330033"/>
                </a:solidFill>
                <a:latin typeface="Times New Roman"/>
                <a:cs typeface="Times New Roman"/>
              </a:rPr>
              <a:t>и </a:t>
            </a:r>
            <a:r>
              <a:rPr lang="ru-RU" sz="2400" b="1" spc="-5" dirty="0" smtClean="0">
                <a:solidFill>
                  <a:srgbClr val="330033"/>
                </a:solidFill>
                <a:latin typeface="Times New Roman"/>
                <a:cs typeface="Times New Roman"/>
              </a:rPr>
              <a:t>технического персонала</a:t>
            </a:r>
            <a:r>
              <a:rPr lang="ru-RU" sz="2400" b="1" spc="-90" dirty="0" smtClean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 smtClean="0">
                <a:solidFill>
                  <a:srgbClr val="330033"/>
                </a:solidFill>
                <a:latin typeface="Times New Roman"/>
                <a:cs typeface="Times New Roman"/>
              </a:rPr>
              <a:t>школы </a:t>
            </a:r>
            <a:r>
              <a:rPr sz="2400" b="1" spc="-10" smtClean="0">
                <a:solidFill>
                  <a:srgbClr val="330033"/>
                </a:solidFill>
                <a:latin typeface="Times New Roman"/>
                <a:cs typeface="Times New Roman"/>
              </a:rPr>
              <a:t>противодействия </a:t>
            </a:r>
            <a:r>
              <a:rPr sz="2400" b="1" spc="-5">
                <a:solidFill>
                  <a:srgbClr val="330033"/>
                </a:solidFill>
                <a:latin typeface="Times New Roman"/>
                <a:cs typeface="Times New Roman"/>
              </a:rPr>
              <a:t>властолюбивому </a:t>
            </a:r>
            <a:r>
              <a:rPr sz="2400" b="1" spc="-5" smtClean="0">
                <a:solidFill>
                  <a:srgbClr val="330033"/>
                </a:solidFill>
                <a:latin typeface="Times New Roman"/>
                <a:cs typeface="Times New Roman"/>
              </a:rPr>
              <a:t>поведению</a:t>
            </a:r>
            <a:r>
              <a:rPr lang="ru-RU" sz="2400" b="1" spc="-5" dirty="0" smtClean="0">
                <a:solidFill>
                  <a:srgbClr val="330033"/>
                </a:solidFill>
                <a:latin typeface="Times New Roman"/>
                <a:cs typeface="Times New Roman"/>
              </a:rPr>
              <a:t> школьников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016" y="3064256"/>
            <a:ext cx="7530465" cy="33092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280"/>
              </a:lnSpc>
              <a:spcBef>
                <a:spcPts val="105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Учителя должны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уметь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распознавать потенциальных</a:t>
            </a:r>
            <a:r>
              <a:rPr sz="20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жертв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>
              <a:lnSpc>
                <a:spcPts val="228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буллинга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быть</a:t>
            </a:r>
            <a:r>
              <a:rPr sz="20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бдительными.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172085" indent="-342900">
              <a:lnSpc>
                <a:spcPts val="2160"/>
              </a:lnSpc>
              <a:spcBef>
                <a:spcPts val="509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Учащиеся,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подвергаются агрессии, должны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иметь  право рассчитывать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 поддержку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sz="2000"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sz="2000" spc="-15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учителей,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технического персонала школы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>
              <a:lnSpc>
                <a:spcPts val="213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речь идет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0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буллинге.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250190" indent="-342900">
              <a:lnSpc>
                <a:spcPts val="2160"/>
              </a:lnSpc>
              <a:spcBef>
                <a:spcPts val="515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Учителя должны научиться распознавать властолюбцев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отличать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степень выраженности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агрессивного поведения  (злостный ли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агрессор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sz="20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ученик).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ts val="2280"/>
              </a:lnSpc>
              <a:spcBef>
                <a:spcPts val="204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Учителя должны научиться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конструктивно</a:t>
            </a:r>
            <a:r>
              <a:rPr sz="20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конфронтировать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>
              <a:lnSpc>
                <a:spcPts val="228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агрессией.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11250"/>
            <a:ext cx="4466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10" dirty="0">
                <a:solidFill>
                  <a:srgbClr val="FF0000"/>
                </a:solidFill>
                <a:latin typeface="Times New Roman"/>
                <a:cs typeface="Times New Roman"/>
              </a:rPr>
              <a:t>Действия </a:t>
            </a:r>
            <a:r>
              <a:rPr sz="28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на уровне</a:t>
            </a:r>
            <a:r>
              <a:rPr sz="2800" i="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i="0" spc="-10" dirty="0">
                <a:solidFill>
                  <a:srgbClr val="FF0000"/>
                </a:solidFill>
                <a:latin typeface="Times New Roman"/>
                <a:cs typeface="Times New Roman"/>
              </a:rPr>
              <a:t>школы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624406"/>
            <a:ext cx="7603490" cy="44108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95"/>
              </a:spcBef>
              <a:buClr>
                <a:srgbClr val="B1B1B1"/>
              </a:buClr>
              <a:buSzPct val="89285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Учителя </a:t>
            </a:r>
            <a:r>
              <a:rPr sz="2800" spc="-10" dirty="0">
                <a:latin typeface="Arial"/>
                <a:cs typeface="Arial"/>
              </a:rPr>
              <a:t>должны опираться </a:t>
            </a:r>
            <a:r>
              <a:rPr sz="2800" spc="-5" dirty="0">
                <a:latin typeface="Arial"/>
                <a:cs typeface="Arial"/>
              </a:rPr>
              <a:t>на созданную в  </a:t>
            </a:r>
            <a:r>
              <a:rPr sz="2800" spc="-10" dirty="0">
                <a:latin typeface="Arial"/>
                <a:cs typeface="Arial"/>
              </a:rPr>
              <a:t>школе </a:t>
            </a:r>
            <a:r>
              <a:rPr sz="2800" spc="-5" dirty="0">
                <a:latin typeface="Arial"/>
                <a:cs typeface="Arial"/>
              </a:rPr>
              <a:t>систему противодействия, в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том</a:t>
            </a:r>
            <a:endParaRPr sz="2800">
              <a:latin typeface="Arial"/>
              <a:cs typeface="Arial"/>
            </a:endParaRPr>
          </a:p>
          <a:p>
            <a:pPr marL="354965" marR="32829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числе </a:t>
            </a:r>
            <a:r>
              <a:rPr sz="2800" spc="-5">
                <a:latin typeface="Arial"/>
                <a:cs typeface="Arial"/>
              </a:rPr>
              <a:t>антибуллинговый </a:t>
            </a:r>
            <a:r>
              <a:rPr lang="ru-RU" sz="2800" spc="-5" dirty="0" smtClean="0">
                <a:latin typeface="Arial"/>
                <a:cs typeface="Arial"/>
              </a:rPr>
              <a:t>штаб (, совет, </a:t>
            </a:r>
            <a:r>
              <a:rPr sz="2800" spc="-5" smtClean="0">
                <a:latin typeface="Arial"/>
                <a:cs typeface="Arial"/>
              </a:rPr>
              <a:t>комитет</a:t>
            </a:r>
            <a:r>
              <a:rPr lang="ru-RU" sz="2800" spc="-5" dirty="0" smtClean="0">
                <a:latin typeface="Arial"/>
                <a:cs typeface="Arial"/>
              </a:rPr>
              <a:t>)</a:t>
            </a:r>
            <a:r>
              <a:rPr sz="2800" spc="-5" smtClean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и другие  структуры, оказывающие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экстренное</a:t>
            </a:r>
            <a:endParaRPr sz="2800">
              <a:latin typeface="Arial"/>
              <a:cs typeface="Arial"/>
            </a:endParaRPr>
          </a:p>
          <a:p>
            <a:pPr marL="354965" marR="89281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противодействие в </a:t>
            </a:r>
            <a:r>
              <a:rPr sz="2800" spc="-5">
                <a:latin typeface="Arial"/>
                <a:cs typeface="Arial"/>
              </a:rPr>
              <a:t>ситуации </a:t>
            </a:r>
            <a:r>
              <a:rPr sz="2800" spc="-5" smtClean="0">
                <a:latin typeface="Arial"/>
                <a:cs typeface="Arial"/>
              </a:rPr>
              <a:t>агрессии</a:t>
            </a:r>
            <a:r>
              <a:rPr lang="ru-RU" sz="2800" spc="-5" dirty="0" smtClean="0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среди</a:t>
            </a:r>
            <a:r>
              <a:rPr sz="2800" spc="-10" smtClean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детей.</a:t>
            </a:r>
            <a:endParaRPr sz="2800">
              <a:latin typeface="Arial"/>
              <a:cs typeface="Arial"/>
            </a:endParaRPr>
          </a:p>
          <a:p>
            <a:pPr marL="354965" marR="799465" indent="-342265">
              <a:lnSpc>
                <a:spcPct val="100000"/>
              </a:lnSpc>
              <a:spcBef>
                <a:spcPts val="675"/>
              </a:spcBef>
              <a:buClr>
                <a:srgbClr val="B1B1B1"/>
              </a:buClr>
              <a:buSzPct val="89285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Учителя </a:t>
            </a:r>
            <a:r>
              <a:rPr sz="2800" spc="-10" dirty="0">
                <a:latin typeface="Arial"/>
                <a:cs typeface="Arial"/>
              </a:rPr>
              <a:t>должны </a:t>
            </a:r>
            <a:r>
              <a:rPr sz="2800" spc="-5" dirty="0">
                <a:latin typeface="Arial"/>
                <a:cs typeface="Arial"/>
              </a:rPr>
              <a:t>знать, какие факторы  классной атмосферы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способствуют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буллингу.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7270" y="416813"/>
            <a:ext cx="4787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i="0" spc="-10" dirty="0">
                <a:solidFill>
                  <a:srgbClr val="000000"/>
                </a:solidFill>
                <a:latin typeface="Arial"/>
                <a:cs typeface="Arial"/>
              </a:rPr>
              <a:t>ОПРЕДЕЛЕНИЕ</a:t>
            </a:r>
            <a:r>
              <a:rPr sz="2800" b="0" i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800" b="0" i="0" spc="-10" dirty="0">
                <a:solidFill>
                  <a:srgbClr val="000000"/>
                </a:solidFill>
                <a:latin typeface="Arial"/>
                <a:cs typeface="Arial"/>
              </a:rPr>
              <a:t>БУЛЛИНГА: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19201"/>
            <a:ext cx="8608060" cy="49366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tabLst>
                <a:tab pos="6624320" algn="l"/>
                <a:tab pos="7165975" algn="l"/>
              </a:tabLst>
            </a:pPr>
            <a:r>
              <a:rPr lang="ru-RU" sz="4000" spc="-1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4000" spc="-10" dirty="0" err="1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подвергается буллингу, когда в течение  времени по отношению к нему  осуществляются агрессивные действия со  стороны </a:t>
            </a:r>
            <a:r>
              <a:rPr sz="4000" spc="-5" dirty="0" err="1"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4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 err="1">
                <a:latin typeface="Times New Roman" pitchFamily="18" charset="0"/>
                <a:cs typeface="Times New Roman" pitchFamily="18" charset="0"/>
              </a:rPr>
              <a:t>нескольких</a:t>
            </a:r>
            <a:r>
              <a:rPr sz="4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0" err="1">
                <a:latin typeface="Times New Roman" pitchFamily="18" charset="0"/>
                <a:cs typeface="Times New Roman" pitchFamily="18" charset="0"/>
              </a:rPr>
              <a:t>лиц</a:t>
            </a:r>
            <a:r>
              <a:rPr sz="4000" spc="-1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sz="4000" spc="-6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остро  </a:t>
            </a:r>
            <a:r>
              <a:rPr sz="4000" spc="-5" dirty="0" err="1">
                <a:latin typeface="Times New Roman" pitchFamily="18" charset="0"/>
                <a:cs typeface="Times New Roman" pitchFamily="18" charset="0"/>
              </a:rPr>
              <a:t>ее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 err="1">
                <a:latin typeface="Times New Roman" pitchFamily="18" charset="0"/>
                <a:cs typeface="Times New Roman" pitchFamily="18" charset="0"/>
              </a:rPr>
              <a:t>переживает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, но по</a:t>
            </a:r>
            <a:r>
              <a:rPr sz="40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 err="1">
                <a:latin typeface="Times New Roman" pitchFamily="18" charset="0"/>
                <a:cs typeface="Times New Roman" pitchFamily="18" charset="0"/>
              </a:rPr>
              <a:t>разным</a:t>
            </a:r>
            <a:r>
              <a:rPr sz="4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 err="1">
                <a:latin typeface="Times New Roman" pitchFamily="18" charset="0"/>
                <a:cs typeface="Times New Roman" pitchFamily="18" charset="0"/>
              </a:rPr>
              <a:t>причинам</a:t>
            </a:r>
            <a:r>
              <a:rPr lang="ru-RU" sz="4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0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 err="1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 ответить на </a:t>
            </a:r>
            <a:r>
              <a:rPr sz="4000" spc="-5">
                <a:latin typeface="Times New Roman" pitchFamily="18" charset="0"/>
                <a:cs typeface="Times New Roman" pitchFamily="18" charset="0"/>
              </a:rPr>
              <a:t>агрессию </a:t>
            </a:r>
            <a:endParaRPr lang="ru-RU" sz="40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95"/>
              </a:spcBef>
              <a:tabLst>
                <a:tab pos="6624320" algn="l"/>
                <a:tab pos="7165975" algn="l"/>
              </a:tabLst>
            </a:pPr>
            <a:r>
              <a:rPr lang="ru-RU" sz="4000" spc="-5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sz="4000" spc="-5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Д.</a:t>
            </a:r>
            <a:r>
              <a:rPr sz="40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>
                <a:latin typeface="Times New Roman" pitchFamily="18" charset="0"/>
                <a:cs typeface="Times New Roman" pitchFamily="18" charset="0"/>
              </a:rPr>
              <a:t>Олвеус</a:t>
            </a:r>
            <a:r>
              <a:rPr sz="4000" spc="-5" smtClean="0">
                <a:latin typeface="Times New Roman" pitchFamily="18" charset="0"/>
                <a:cs typeface="Times New Roman" pitchFamily="18" charset="0"/>
              </a:rPr>
              <a:t>)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759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5319" y="337515"/>
            <a:ext cx="70192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5765" algn="l"/>
              </a:tabLst>
            </a:pPr>
            <a:r>
              <a:rPr sz="2400" i="0" spc="-5" dirty="0">
                <a:solidFill>
                  <a:srgbClr val="000000"/>
                </a:solidFill>
                <a:latin typeface="Verdana"/>
                <a:cs typeface="Verdana"/>
              </a:rPr>
              <a:t>III</a:t>
            </a:r>
            <a:r>
              <a:rPr sz="2400" i="0" spc="-5">
                <a:solidFill>
                  <a:srgbClr val="000000"/>
                </a:solidFill>
                <a:latin typeface="Verdana"/>
                <a:cs typeface="Verdana"/>
              </a:rPr>
              <a:t>.</a:t>
            </a:r>
            <a:r>
              <a:rPr sz="2400" i="0" spc="-20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400" i="0" spc="-5" smtClean="0">
                <a:solidFill>
                  <a:srgbClr val="FF0000"/>
                </a:solidFill>
                <a:latin typeface="Times New Roman"/>
                <a:cs typeface="Times New Roman"/>
              </a:rPr>
              <a:t>Формирование</a:t>
            </a:r>
            <a:r>
              <a:rPr lang="ru-RU" sz="2400" i="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0" smtClean="0">
                <a:solidFill>
                  <a:srgbClr val="FF0000"/>
                </a:solidFill>
                <a:latin typeface="Times New Roman"/>
                <a:cs typeface="Times New Roman"/>
              </a:rPr>
              <a:t>у </a:t>
            </a:r>
            <a:r>
              <a:rPr sz="2400" i="0" dirty="0">
                <a:solidFill>
                  <a:srgbClr val="FF0000"/>
                </a:solidFill>
                <a:latin typeface="Times New Roman"/>
                <a:cs typeface="Times New Roman"/>
              </a:rPr>
              <a:t>учащихся</a:t>
            </a:r>
            <a:r>
              <a:rPr sz="2400" i="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i="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конструктивного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119" y="874267"/>
            <a:ext cx="7616825" cy="479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поведения на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случай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буллинга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в </a:t>
            </a:r>
            <a:r>
              <a:rPr sz="2400" b="1" spc="-5">
                <a:solidFill>
                  <a:srgbClr val="FF0000"/>
                </a:solidFill>
                <a:latin typeface="Times New Roman"/>
                <a:cs typeface="Times New Roman"/>
              </a:rPr>
              <a:t>их</a:t>
            </a:r>
            <a:r>
              <a:rPr sz="2400" b="1" spc="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smtClean="0">
                <a:solidFill>
                  <a:srgbClr val="FF0000"/>
                </a:solidFill>
                <a:latin typeface="Times New Roman"/>
                <a:cs typeface="Times New Roman"/>
              </a:rPr>
              <a:t>адрес</a:t>
            </a:r>
            <a:endParaRPr sz="2400">
              <a:latin typeface="Times New Roman"/>
              <a:cs typeface="Times New Roman"/>
            </a:endParaRPr>
          </a:p>
          <a:p>
            <a:pPr marL="26670">
              <a:lnSpc>
                <a:spcPct val="100000"/>
              </a:lnSpc>
            </a:pPr>
            <a:r>
              <a:rPr lang="ru-RU" sz="2000" b="1" spc="-10" dirty="0" smtClean="0">
                <a:latin typeface="Arial"/>
                <a:cs typeface="Arial"/>
              </a:rPr>
              <a:t>      </a:t>
            </a:r>
            <a:r>
              <a:rPr sz="2000" b="1" spc="-10" smtClean="0">
                <a:latin typeface="Arial"/>
                <a:cs typeface="Arial"/>
              </a:rPr>
              <a:t>Дети </a:t>
            </a:r>
            <a:r>
              <a:rPr sz="2000" b="1" dirty="0">
                <a:latin typeface="Arial"/>
                <a:cs typeface="Arial"/>
              </a:rPr>
              <a:t>должны </a:t>
            </a:r>
            <a:r>
              <a:rPr sz="2000" b="1" spc="-15" dirty="0">
                <a:latin typeface="Arial"/>
                <a:cs typeface="Arial"/>
              </a:rPr>
              <a:t>уметь </a:t>
            </a:r>
            <a:r>
              <a:rPr sz="2000" b="1" dirty="0">
                <a:latin typeface="Arial"/>
                <a:cs typeface="Arial"/>
              </a:rPr>
              <a:t>и </a:t>
            </a:r>
            <a:r>
              <a:rPr sz="2000" b="1" spc="-10" dirty="0">
                <a:latin typeface="Arial"/>
                <a:cs typeface="Arial"/>
              </a:rPr>
              <a:t>быть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готовы:</a:t>
            </a:r>
            <a:endParaRPr sz="2000">
              <a:latin typeface="Arial"/>
              <a:cs typeface="Arial"/>
            </a:endParaRPr>
          </a:p>
          <a:p>
            <a:pPr marL="369570" marR="708025" indent="-342900">
              <a:lnSpc>
                <a:spcPts val="2160"/>
              </a:lnSpc>
              <a:spcBef>
                <a:spcPts val="515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69570" algn="l"/>
                <a:tab pos="370205" algn="l"/>
              </a:tabLst>
            </a:pPr>
            <a:r>
              <a:rPr sz="2000" dirty="0">
                <a:latin typeface="Arial"/>
                <a:cs typeface="Arial"/>
              </a:rPr>
              <a:t>рассказать о случае </a:t>
            </a:r>
            <a:r>
              <a:rPr sz="2000" spc="-5" dirty="0">
                <a:latin typeface="Arial"/>
                <a:cs typeface="Arial"/>
              </a:rPr>
              <a:t>буллинга </a:t>
            </a:r>
            <a:r>
              <a:rPr sz="2000" dirty="0">
                <a:latin typeface="Arial"/>
                <a:cs typeface="Arial"/>
              </a:rPr>
              <a:t>своим </a:t>
            </a:r>
            <a:r>
              <a:rPr sz="2000" spc="-5" dirty="0">
                <a:latin typeface="Arial"/>
                <a:cs typeface="Arial"/>
              </a:rPr>
              <a:t>родителям, либо  взрослым, </a:t>
            </a:r>
            <a:r>
              <a:rPr sz="2000" dirty="0">
                <a:latin typeface="Arial"/>
                <a:cs typeface="Arial"/>
              </a:rPr>
              <a:t>которым </a:t>
            </a:r>
            <a:r>
              <a:rPr sz="2000" spc="-5" dirty="0">
                <a:latin typeface="Arial"/>
                <a:cs typeface="Arial"/>
              </a:rPr>
              <a:t>они доверяют, например, учителю,  воспитателю, руководителю </a:t>
            </a:r>
            <a:r>
              <a:rPr sz="2000" dirty="0">
                <a:latin typeface="Arial"/>
                <a:cs typeface="Arial"/>
              </a:rPr>
              <a:t>студии и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т.п.;</a:t>
            </a:r>
            <a:endParaRPr sz="2000">
              <a:latin typeface="Arial"/>
              <a:cs typeface="Arial"/>
            </a:endParaRPr>
          </a:p>
          <a:p>
            <a:pPr marL="369570" indent="-342900">
              <a:lnSpc>
                <a:spcPct val="100000"/>
              </a:lnSpc>
              <a:spcBef>
                <a:spcPts val="210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69570" algn="l"/>
                <a:tab pos="370205" algn="l"/>
              </a:tabLst>
            </a:pPr>
            <a:r>
              <a:rPr sz="2000" dirty="0">
                <a:latin typeface="Arial"/>
                <a:cs typeface="Arial"/>
              </a:rPr>
              <a:t>вести себя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уверенно;</a:t>
            </a:r>
            <a:endParaRPr sz="2000">
              <a:latin typeface="Arial"/>
              <a:cs typeface="Arial"/>
            </a:endParaRPr>
          </a:p>
          <a:p>
            <a:pPr marL="369570" indent="-342900">
              <a:lnSpc>
                <a:spcPct val="100000"/>
              </a:lnSpc>
              <a:spcBef>
                <a:spcPts val="240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69570" algn="l"/>
                <a:tab pos="370205" algn="l"/>
              </a:tabLst>
            </a:pPr>
            <a:r>
              <a:rPr sz="2000" dirty="0">
                <a:latin typeface="Arial"/>
                <a:cs typeface="Arial"/>
              </a:rPr>
              <a:t>искать </a:t>
            </a:r>
            <a:r>
              <a:rPr sz="2000" spc="-5" dirty="0">
                <a:latin typeface="Arial"/>
                <a:cs typeface="Arial"/>
              </a:rPr>
              <a:t>друзей </a:t>
            </a:r>
            <a:r>
              <a:rPr sz="2000" dirty="0">
                <a:latin typeface="Arial"/>
                <a:cs typeface="Arial"/>
              </a:rPr>
              <a:t>среди сверстников и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одноклассников;</a:t>
            </a:r>
            <a:endParaRPr sz="2000">
              <a:latin typeface="Arial"/>
              <a:cs typeface="Arial"/>
            </a:endParaRPr>
          </a:p>
          <a:p>
            <a:pPr marL="369570" indent="-342900">
              <a:lnSpc>
                <a:spcPct val="100000"/>
              </a:lnSpc>
              <a:spcBef>
                <a:spcPts val="240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69570" algn="l"/>
                <a:tab pos="370205" algn="l"/>
              </a:tabLst>
            </a:pPr>
            <a:r>
              <a:rPr sz="2000" dirty="0">
                <a:latin typeface="Arial"/>
                <a:cs typeface="Arial"/>
              </a:rPr>
              <a:t>избегать </a:t>
            </a:r>
            <a:r>
              <a:rPr sz="2000" spc="-5" dirty="0">
                <a:latin typeface="Arial"/>
                <a:cs typeface="Arial"/>
              </a:rPr>
              <a:t>ситуаций, </a:t>
            </a:r>
            <a:r>
              <a:rPr sz="2000" dirty="0">
                <a:latin typeface="Arial"/>
                <a:cs typeface="Arial"/>
              </a:rPr>
              <a:t>в которых возможен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буллинг;</a:t>
            </a:r>
            <a:endParaRPr sz="2000">
              <a:latin typeface="Arial"/>
              <a:cs typeface="Arial"/>
            </a:endParaRPr>
          </a:p>
          <a:p>
            <a:pPr marL="369570" indent="-342900">
              <a:lnSpc>
                <a:spcPts val="2280"/>
              </a:lnSpc>
              <a:spcBef>
                <a:spcPts val="240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69570" algn="l"/>
                <a:tab pos="370205" algn="l"/>
              </a:tabLst>
            </a:pPr>
            <a:r>
              <a:rPr sz="2000" spc="-5" dirty="0">
                <a:latin typeface="Arial"/>
                <a:cs typeface="Arial"/>
              </a:rPr>
              <a:t>заниматься </a:t>
            </a:r>
            <a:r>
              <a:rPr sz="2000" dirty="0">
                <a:latin typeface="Arial"/>
                <a:cs typeface="Arial"/>
              </a:rPr>
              <a:t>методично и </a:t>
            </a:r>
            <a:r>
              <a:rPr sz="2000" spc="-5" dirty="0">
                <a:latin typeface="Arial"/>
                <a:cs typeface="Arial"/>
              </a:rPr>
              <a:t>последовательно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восстановлением</a:t>
            </a:r>
            <a:endParaRPr sz="2000">
              <a:latin typeface="Arial"/>
              <a:cs typeface="Arial"/>
            </a:endParaRPr>
          </a:p>
          <a:p>
            <a:pPr marL="36957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своей самооценки с </a:t>
            </a:r>
            <a:r>
              <a:rPr sz="2000" spc="-5" dirty="0">
                <a:latin typeface="Arial"/>
                <a:cs typeface="Arial"/>
              </a:rPr>
              <a:t>помощью </a:t>
            </a:r>
            <a:r>
              <a:rPr sz="2000" dirty="0">
                <a:latin typeface="Arial"/>
                <a:cs typeface="Arial"/>
              </a:rPr>
              <a:t>специалиста, </a:t>
            </a:r>
            <a:r>
              <a:rPr sz="2000" spc="-5" dirty="0">
                <a:latin typeface="Arial"/>
                <a:cs typeface="Arial"/>
              </a:rPr>
              <a:t>если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нужно;</a:t>
            </a:r>
            <a:endParaRPr sz="2000">
              <a:latin typeface="Arial"/>
              <a:cs typeface="Arial"/>
            </a:endParaRPr>
          </a:p>
          <a:p>
            <a:pPr marL="369570" indent="-342900">
              <a:lnSpc>
                <a:spcPct val="100000"/>
              </a:lnSpc>
              <a:spcBef>
                <a:spcPts val="245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69570" algn="l"/>
                <a:tab pos="370205" algn="l"/>
              </a:tabLst>
            </a:pPr>
            <a:r>
              <a:rPr sz="2000" dirty="0">
                <a:latin typeface="Arial"/>
                <a:cs typeface="Arial"/>
              </a:rPr>
              <a:t>быть </a:t>
            </a:r>
            <a:r>
              <a:rPr sz="2000" spc="-5" dirty="0">
                <a:latin typeface="Arial"/>
                <a:cs typeface="Arial"/>
              </a:rPr>
              <a:t>настойчивым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5" dirty="0">
                <a:latin typeface="Arial"/>
                <a:cs typeface="Arial"/>
              </a:rPr>
              <a:t>задиристым </a:t>
            </a:r>
            <a:r>
              <a:rPr sz="2000" dirty="0">
                <a:latin typeface="Arial"/>
                <a:cs typeface="Arial"/>
              </a:rPr>
              <a:t>(хотя бы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внешне);</a:t>
            </a:r>
            <a:endParaRPr sz="2000">
              <a:latin typeface="Arial"/>
              <a:cs typeface="Arial"/>
            </a:endParaRPr>
          </a:p>
          <a:p>
            <a:pPr marL="369570" marR="120650" indent="-342900">
              <a:lnSpc>
                <a:spcPts val="2160"/>
              </a:lnSpc>
              <a:spcBef>
                <a:spcPts val="509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69570" algn="l"/>
                <a:tab pos="370205" algn="l"/>
              </a:tabLst>
            </a:pPr>
            <a:r>
              <a:rPr sz="2000" spc="-5" dirty="0">
                <a:latin typeface="Arial"/>
                <a:cs typeface="Arial"/>
              </a:rPr>
              <a:t>не надеяться </a:t>
            </a:r>
            <a:r>
              <a:rPr sz="2000" dirty="0">
                <a:latin typeface="Arial"/>
                <a:cs typeface="Arial"/>
              </a:rPr>
              <a:t>(мечтать) </a:t>
            </a:r>
            <a:r>
              <a:rPr sz="2000" spc="-5" dirty="0">
                <a:latin typeface="Arial"/>
                <a:cs typeface="Arial"/>
              </a:rPr>
              <a:t>отомстить </a:t>
            </a:r>
            <a:r>
              <a:rPr sz="2000" dirty="0">
                <a:latin typeface="Arial"/>
                <a:cs typeface="Arial"/>
              </a:rPr>
              <a:t>с </a:t>
            </a:r>
            <a:r>
              <a:rPr sz="2000" spc="-5" dirty="0">
                <a:latin typeface="Arial"/>
                <a:cs typeface="Arial"/>
              </a:rPr>
              <a:t>помощью еще </a:t>
            </a:r>
            <a:r>
              <a:rPr sz="2000" dirty="0">
                <a:latin typeface="Arial"/>
                <a:cs typeface="Arial"/>
              </a:rPr>
              <a:t>большей  жестокости и </a:t>
            </a:r>
            <a:r>
              <a:rPr sz="2000" spc="-5" dirty="0">
                <a:latin typeface="Arial"/>
                <a:cs typeface="Arial"/>
              </a:rPr>
              <a:t>не применять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оружие;</a:t>
            </a:r>
            <a:endParaRPr sz="2000">
              <a:latin typeface="Arial"/>
              <a:cs typeface="Arial"/>
            </a:endParaRPr>
          </a:p>
          <a:p>
            <a:pPr marL="369570" indent="-342900">
              <a:lnSpc>
                <a:spcPts val="2280"/>
              </a:lnSpc>
              <a:spcBef>
                <a:spcPts val="210"/>
              </a:spcBef>
              <a:buClr>
                <a:srgbClr val="B1B1B1"/>
              </a:buClr>
              <a:buSzPct val="90000"/>
              <a:buFont typeface="Wingdings"/>
              <a:buChar char=""/>
              <a:tabLst>
                <a:tab pos="369570" algn="l"/>
                <a:tab pos="370205" algn="l"/>
                <a:tab pos="3818890" algn="l"/>
              </a:tabLst>
            </a:pPr>
            <a:r>
              <a:rPr sz="2000" spc="-5" dirty="0">
                <a:latin typeface="Arial"/>
                <a:cs typeface="Arial"/>
              </a:rPr>
              <a:t>учиться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использовать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юмор	- самое мощное оружие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против</a:t>
            </a:r>
            <a:endParaRPr sz="2000">
              <a:latin typeface="Arial"/>
              <a:cs typeface="Arial"/>
            </a:endParaRPr>
          </a:p>
          <a:p>
            <a:pPr marL="36957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вербальной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агрессии.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0297789F-62C4-4C6D-B93F-963B8A55A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/>
              <a:t>Антибуллинговая программа школы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7F128A6E-D1B8-4E38-B071-D508FDE91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6516" y="1351492"/>
            <a:ext cx="7886700" cy="4351338"/>
          </a:xfrm>
        </p:spPr>
        <p:txBody>
          <a:bodyPr/>
          <a:lstStyle/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 </a:t>
            </a:r>
            <a:r>
              <a:rPr lang="ru-RU" altLang="ru-RU" sz="2400" b="1" u="sng" dirty="0"/>
              <a:t>Привлечение родителей</a:t>
            </a:r>
            <a:endParaRPr lang="ru-RU" altLang="ru-RU" sz="2000" dirty="0"/>
          </a:p>
          <a:p>
            <a:pPr marL="711200" indent="-711200" eaLnBrk="1" hangingPunct="1">
              <a:lnSpc>
                <a:spcPct val="90000"/>
              </a:lnSpc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Обучение родителей обхождению с ситуацией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и бдительному отношению (распознавание первых признаков неблагополучия)  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Организация регулярных встреч с  родителями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Выстраивание четкой процедуры, которая позволяет сделать  заявление о случаях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Работа с родителями жертв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буллеров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Вовлечение родителей в планирование и реализацию  деятельности по предотвращению </a:t>
            </a:r>
            <a:r>
              <a:rPr lang="ru-RU" altLang="ru-RU" sz="2000" dirty="0" err="1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в школе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76839808-36E9-4828-8CF1-E24507EB5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/>
              <a:t>Антибуллинговая программа школы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99275D20-54BD-4B34-87E9-93C9752D9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4183" y="1359959"/>
            <a:ext cx="7886700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b="1" u="sng" dirty="0"/>
              <a:t>Привлечение общественности</a:t>
            </a:r>
            <a:endParaRPr lang="ru-RU" altLang="ru-RU" sz="2400" u="sng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dirty="0"/>
              <a:t>1.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Приведение правил школы в соответствие с государственными и федеральными законами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2. Использование средств массовой информации для рассказа общественности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попытках 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и проделанной по предотвращению работе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3. Выступление в поддержку сокращения насилия в школе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4. Поощрение создания сообщества тех неравнодушных людей, которые против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: священников, общественных организаций, полиции, политических партий и т.д.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23448B24-8F0D-4A98-A379-137860971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/>
              <a:t>Задачи психологических служб в отношении буллинга</a:t>
            </a:r>
            <a:r>
              <a:rPr lang="ru-RU" altLang="ru-RU" sz="3200"/>
              <a:t/>
            </a:r>
            <a:br>
              <a:rPr lang="ru-RU" altLang="ru-RU" sz="3200"/>
            </a:br>
            <a:endParaRPr lang="ru-RU" altLang="ru-RU" sz="32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873B8B51-12EC-42AE-94C5-9E06C48BB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Распознавание угрозы суицида, оценки степени рисков и попыток предупреждения суицидального поведения. </a:t>
            </a:r>
          </a:p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Работа с депрессивными симптомами подростка-жертвы. </a:t>
            </a:r>
          </a:p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Работа со всеми субъектами образовательного процесса школы.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F276A4-9D87-4A16-99A3-82195CC0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«Я – высказывание</a:t>
            </a:r>
            <a:r>
              <a:rPr lang="ru-RU" dirty="0" smtClean="0"/>
              <a:t>», </a:t>
            </a:r>
            <a:r>
              <a:rPr lang="ru-RU" dirty="0"/>
              <a:t>как профилактический прием </a:t>
            </a:r>
            <a:r>
              <a:rPr lang="ru-RU" dirty="0" err="1" smtClean="0"/>
              <a:t>антибуллинга</a:t>
            </a:r>
            <a:r>
              <a:rPr lang="ru-RU" dirty="0"/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356B39-9857-4FC5-9400-4AC2F7632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/>
              <a:cs typeface="Times New Roman"/>
            </a:endParaRPr>
          </a:p>
          <a:p>
            <a:r>
              <a:rPr lang="ru-RU" dirty="0"/>
              <a:t>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Констатация происходящего;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2.Констатация собственного эмоционального состояния;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описание причинно-следственных связей;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Просьба!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6734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E159F1-389D-4E92-8C2B-4C0F0CC5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0668" y="0"/>
            <a:ext cx="9244669" cy="6858000"/>
          </a:xfrm>
        </p:spPr>
        <p:txBody>
          <a:bodyPr>
            <a:no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. Алексеева Л.С. Жестокое обращение с  детьми: его последствия и предотвращение . М .: Национальный книжный центр «Сентябрь», 2016 .  180 с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. Бердышев И.С. Лекарство против ненависти // Первое сентября . 2005 . № 18 . С . 3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Бочавер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А.А.,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Хломов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К.Д.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объект исследований и культурный феномен // Психология . Журнал Высшей школы экономики . 2013 . Т . 10 . № 3 . С . 149—159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Глазман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О.Л. Психологические особенности участников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Известия Российского государственного педагогического университета имени А .И . Герцена . 2009 . № 105 . С . 159—165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. Гребенкин Е.В. Профилактика агрессии и насилия в школе 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-на-Дону: Феникс, 2013 . 157 с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. Кривцова С.В.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школе VS сплоченность неравнодушных . Организационная культура ОУ для решения проблем дисциплины и противостояния насилию . М .: Норма, 2011 . 95 с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. Кривцова С.В., Шапкина А.Н.,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Белевич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А.А.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школах мира: Австрия, Германия, Россия . Образовательная политика . 2016 . № 3 (73) . С . 97—119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. Кутузова Д.А. Травля в школе: что это такое и что можно с этим делать // Психология и школа . 2006 . № 4 . C . 54—72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. Кутузова Д.А. Травля в школе . Мифы и реальность [Электронный ресурс] . 2011 . URL: http://medportal .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budzdorova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/625/ (дата обращения: 20 .03 .2019)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Лэйн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Школьная травля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 Детская и подростковая психотерапия / Под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Дэвида Лейна и Эндрю Миллера . СПб .: Питер, 2001 . С . 240—274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Петросянц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В.А. Психологическая характеристика старшеклассников, участников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образовательной среде [Электронный ресурс] // Эмиссия . Электронный научный журнал . 2010 . URL:http://www .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emissia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/2010/1479 .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htm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(дата обращения: 20 .03 .2019)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Собкин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В.С., Маркина О.С. Влияние опыта переживаний «школьной травли» на понимание подростками фильма «Чучело» // Вестник практической психологии образования . 2009 . № 1 . С . 48—57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Собкин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В.С.,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М.М.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стенах школы: влияние социокультурного контекста (по материалам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кросскультурного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исследования) // Социальная психология и общество . 2014 . Т . 5 . № 2 . С . 71—86 .</a:t>
            </a:r>
          </a:p>
          <a:p>
            <a:pPr>
              <a:lnSpc>
                <a:spcPct val="10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. Тарасова С.Ю.,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Осницкий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А.К.,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Ениколопов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С.Н. Социально-психологические аспекты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взаимосвязь агрессивности и школьной тревожности [Электронный ресурс] // Психологическая наука и образование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psyedu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2016 . Т . 8 . № 4 . C . 102—116 .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 .17759/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psyedu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.2016080411</a:t>
            </a:r>
          </a:p>
        </p:txBody>
      </p:sp>
    </p:spTree>
    <p:extLst>
      <p:ext uri="{BB962C8B-B14F-4D97-AF65-F5344CB8AC3E}">
        <p14:creationId xmlns:p14="http://schemas.microsoft.com/office/powerpoint/2010/main" xmlns="" val="233749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3D2C98-7709-4143-9B55-386456CC4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224"/>
            <a:ext cx="9143999" cy="6723776"/>
          </a:xfrm>
        </p:spPr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травля, повторяющаяся агрессия по отношению к определенному субъекту, включающая в себя принуждение и запугивание. Может проявляться в физическом насилии, угрозах, вербальной агрессии, унижении.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систематическое злоупотребление властью (силой) со стороны человека или группы людей для подавления, унижения, оскорбления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Ригби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Росс, Смит).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запугивание, унижение, травля, физический или психологический террор, направленный на то, чтобы вызвать у другого страх и тем самым подчинить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(И.С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17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0510" y="640207"/>
            <a:ext cx="7852096" cy="41113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5950" indent="-571500">
              <a:lnSpc>
                <a:spcPct val="100000"/>
              </a:lnSpc>
              <a:spcBef>
                <a:spcPts val="100"/>
              </a:spcBef>
              <a:buClr>
                <a:srgbClr val="B1B1B1"/>
              </a:buClr>
              <a:buSzPct val="87500"/>
              <a:buFont typeface="Arial" panose="020B0604020202020204" pitchFamily="34" charset="0"/>
              <a:buChar char="•"/>
              <a:tabLst>
                <a:tab pos="352425" algn="l"/>
              </a:tabLst>
            </a:pPr>
            <a:r>
              <a:rPr lang="ru-RU" sz="3600" spc="-25" dirty="0">
                <a:latin typeface="Arial"/>
                <a:cs typeface="Arial"/>
              </a:rPr>
              <a:t>       </a:t>
            </a:r>
            <a:r>
              <a:rPr sz="3600" spc="-25" dirty="0" err="1">
                <a:latin typeface="Arial"/>
                <a:cs typeface="Arial"/>
              </a:rPr>
              <a:t>Четыре</a:t>
            </a:r>
            <a:r>
              <a:rPr sz="3600" spc="-25" dirty="0">
                <a:latin typeface="Arial"/>
                <a:cs typeface="Arial"/>
              </a:rPr>
              <a:t> </a:t>
            </a:r>
            <a:r>
              <a:rPr sz="3600" spc="10" dirty="0">
                <a:latin typeface="Arial"/>
                <a:cs typeface="Arial"/>
              </a:rPr>
              <a:t>признака</a:t>
            </a:r>
            <a:r>
              <a:rPr sz="3600" spc="-55" dirty="0">
                <a:latin typeface="Arial"/>
                <a:cs typeface="Arial"/>
              </a:rPr>
              <a:t> </a:t>
            </a:r>
            <a:r>
              <a:rPr sz="3600" spc="-35" dirty="0">
                <a:latin typeface="Arial"/>
                <a:cs typeface="Arial"/>
              </a:rPr>
              <a:t>буллинга:</a:t>
            </a:r>
            <a:endParaRPr sz="36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2820"/>
              </a:spcBef>
              <a:buClr>
                <a:srgbClr val="CCCC99"/>
              </a:buClr>
              <a:buSzPct val="75000"/>
              <a:buFont typeface="Wingdings"/>
              <a:buChar char=""/>
              <a:tabLst>
                <a:tab pos="299720" algn="l"/>
              </a:tabLst>
            </a:pP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Неравенство</a:t>
            </a:r>
            <a:r>
              <a:rPr sz="3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</a:t>
            </a:r>
          </a:p>
          <a:p>
            <a:pPr marL="299085" indent="-286385">
              <a:lnSpc>
                <a:spcPct val="100000"/>
              </a:lnSpc>
              <a:spcBef>
                <a:spcPts val="625"/>
              </a:spcBef>
              <a:buClr>
                <a:srgbClr val="CCCC99"/>
              </a:buClr>
              <a:buSzPct val="75000"/>
              <a:buFont typeface="Wingdings"/>
              <a:buChar char=""/>
              <a:tabLst>
                <a:tab pos="29972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Агрессия</a:t>
            </a:r>
          </a:p>
          <a:p>
            <a:pPr marL="299085" marR="29209" indent="-286385">
              <a:lnSpc>
                <a:spcPct val="100000"/>
              </a:lnSpc>
              <a:spcBef>
                <a:spcPts val="625"/>
              </a:spcBef>
              <a:buClr>
                <a:srgbClr val="CCCC99"/>
              </a:buClr>
              <a:buSzPct val="75000"/>
              <a:buFont typeface="Wingdings"/>
              <a:buChar char=""/>
              <a:tabLst>
                <a:tab pos="29972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Инциденты повторяются уже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какое-то 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marR="370840" indent="-286385">
              <a:lnSpc>
                <a:spcPct val="100000"/>
              </a:lnSpc>
              <a:spcBef>
                <a:spcPts val="625"/>
              </a:spcBef>
              <a:buClr>
                <a:srgbClr val="CCCC99"/>
              </a:buClr>
              <a:buSzPct val="75000"/>
              <a:buFont typeface="Wingdings"/>
              <a:buChar char=""/>
              <a:tabLst>
                <a:tab pos="29972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Впечатлительность жертвы</a:t>
            </a:r>
            <a:r>
              <a:rPr sz="3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(острая 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реакция)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3C64C279-E596-4537-9DE8-A892F8A4E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800" b="1"/>
              <a:t>Последствия буллинга </a:t>
            </a:r>
            <a:br>
              <a:rPr lang="ru-RU" altLang="ru-RU" sz="3800" b="1"/>
            </a:br>
            <a:r>
              <a:rPr lang="ru-RU" altLang="ru-RU" sz="3800" b="1"/>
              <a:t>для детей-жертв: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8841A560-0B3D-4FD8-A7A7-C62B5B04F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00294" y="1825625"/>
            <a:ext cx="7215056" cy="4351338"/>
          </a:xfrm>
        </p:spPr>
        <p:txBody>
          <a:bodyPr/>
          <a:lstStyle/>
          <a:p>
            <a:pPr eaLnBrk="1" hangingPunct="1"/>
            <a:r>
              <a:rPr lang="ru-RU" altLang="ru-RU" sz="3200" dirty="0"/>
              <a:t>Защитное агрессивное поведение</a:t>
            </a:r>
          </a:p>
          <a:p>
            <a:pPr eaLnBrk="1" hangingPunct="1"/>
            <a:r>
              <a:rPr lang="ru-RU" altLang="ru-RU" sz="3200" dirty="0"/>
              <a:t>Школьная дезадаптация </a:t>
            </a:r>
          </a:p>
          <a:p>
            <a:pPr eaLnBrk="1" hangingPunct="1"/>
            <a:r>
              <a:rPr lang="ru-RU" altLang="ru-RU" sz="3200" dirty="0"/>
              <a:t>Нарушения в эмоциональном и социальном развитии</a:t>
            </a:r>
          </a:p>
          <a:p>
            <a:pPr eaLnBrk="1" hangingPunct="1"/>
            <a:r>
              <a:rPr lang="ru-RU" altLang="ru-RU" sz="3200" dirty="0"/>
              <a:t>Тяжелые психологические последствия</a:t>
            </a:r>
          </a:p>
          <a:p>
            <a:r>
              <a:rPr lang="ru-RU" altLang="ru-RU" sz="3200"/>
              <a:t>Суицид </a:t>
            </a:r>
          </a:p>
          <a:p>
            <a:pPr eaLnBrk="1" hangingPunct="1"/>
            <a:endParaRPr lang="ru-RU" alt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50290"/>
            <a:ext cx="7203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dirty="0">
                <a:solidFill>
                  <a:srgbClr val="000000"/>
                </a:solidFill>
                <a:latin typeface="Arial"/>
                <a:cs typeface="Arial"/>
              </a:rPr>
              <a:t>Последствия </a:t>
            </a:r>
            <a:r>
              <a:rPr sz="3600" b="0" i="0" spc="-5" dirty="0">
                <a:solidFill>
                  <a:srgbClr val="000000"/>
                </a:solidFill>
                <a:latin typeface="Arial"/>
                <a:cs typeface="Arial"/>
              </a:rPr>
              <a:t>для здоровья</a:t>
            </a:r>
            <a:r>
              <a:rPr sz="3600" b="0" i="0" spc="-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b="0" i="0" dirty="0">
                <a:solidFill>
                  <a:srgbClr val="000000"/>
                </a:solidFill>
                <a:latin typeface="Arial"/>
                <a:cs typeface="Arial"/>
              </a:rPr>
              <a:t>жертв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625930"/>
            <a:ext cx="163766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spc="-10" dirty="0">
                <a:latin typeface="Arial"/>
                <a:cs typeface="Arial"/>
              </a:rPr>
              <a:t>Си</a:t>
            </a:r>
            <a:r>
              <a:rPr sz="2200" b="1" i="1" spc="-15" dirty="0">
                <a:latin typeface="Arial"/>
                <a:cs typeface="Arial"/>
              </a:rPr>
              <a:t>м</a:t>
            </a:r>
            <a:r>
              <a:rPr sz="2200" b="1" i="1" spc="-5" dirty="0">
                <a:latin typeface="Arial"/>
                <a:cs typeface="Arial"/>
              </a:rPr>
              <a:t>птомы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4800" y="1676400"/>
            <a:ext cx="1647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i="1" spc="-5" dirty="0">
                <a:latin typeface="Arial"/>
                <a:cs typeface="Arial"/>
              </a:rPr>
              <a:t>Не</a:t>
            </a:r>
            <a:r>
              <a:rPr sz="2200" b="1" i="1" spc="-80" dirty="0">
                <a:latin typeface="Arial"/>
                <a:cs typeface="Arial"/>
              </a:rPr>
              <a:t> </a:t>
            </a:r>
            <a:r>
              <a:rPr sz="2200" b="1" i="1" spc="-5" dirty="0">
                <a:latin typeface="Arial"/>
                <a:cs typeface="Arial"/>
              </a:rPr>
              <a:t>жертвы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1960905"/>
            <a:ext cx="6990623" cy="8305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79375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625"/>
              </a:spcBef>
              <a:buClr>
                <a:srgbClr val="B1B1B1"/>
              </a:buClr>
              <a:buSzPct val="88636"/>
              <a:buFont typeface="Wingdings"/>
              <a:buChar char=""/>
              <a:tabLst>
                <a:tab pos="621665" algn="l"/>
                <a:tab pos="622300" algn="l"/>
              </a:tabLst>
            </a:pPr>
            <a:r>
              <a:rPr sz="2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Головная</a:t>
            </a:r>
            <a:r>
              <a:rPr sz="22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</a:t>
            </a:r>
            <a:endParaRPr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1665" indent="-608965">
              <a:lnSpc>
                <a:spcPct val="100000"/>
              </a:lnSpc>
              <a:spcBef>
                <a:spcPts val="530"/>
              </a:spcBef>
              <a:buClr>
                <a:srgbClr val="B1B1B1"/>
              </a:buClr>
              <a:buSzPct val="88636"/>
              <a:buFont typeface="Wingdings"/>
              <a:buChar char=""/>
              <a:tabLst>
                <a:tab pos="621665" algn="l"/>
                <a:tab pos="622300" algn="l"/>
              </a:tabLst>
            </a:pPr>
            <a:r>
              <a:rPr sz="220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Нарушенный</a:t>
            </a:r>
            <a:r>
              <a:rPr sz="22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сон</a:t>
            </a:r>
            <a:endParaRPr sz="2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1508" y="1960905"/>
            <a:ext cx="584835" cy="83058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25"/>
              </a:spcBef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6%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%</a:t>
            </a:r>
            <a:endParaRPr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83327" y="1558251"/>
            <a:ext cx="1516380" cy="12331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i="1" spc="-5" dirty="0">
                <a:latin typeface="Arial"/>
                <a:cs typeface="Arial"/>
              </a:rPr>
              <a:t>Жертвы</a:t>
            </a:r>
            <a:endParaRPr sz="2200">
              <a:latin typeface="Arial"/>
              <a:cs typeface="Arial"/>
            </a:endParaRPr>
          </a:p>
          <a:p>
            <a:pPr marL="814069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latin typeface="Times New Roman" pitchFamily="18" charset="0"/>
                <a:cs typeface="Times New Roman" pitchFamily="18" charset="0"/>
              </a:rPr>
              <a:t>23%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L="944244">
              <a:lnSpc>
                <a:spcPct val="100000"/>
              </a:lnSpc>
              <a:spcBef>
                <a:spcPts val="525"/>
              </a:spcBef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2%</a:t>
            </a:r>
            <a:endParaRPr sz="2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74394" y="2872615"/>
          <a:ext cx="7029449" cy="2723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9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54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46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marL="640715" indent="-608965">
                        <a:lnSpc>
                          <a:spcPts val="2430"/>
                        </a:lnSpc>
                        <a:buClr>
                          <a:srgbClr val="B1B1B1"/>
                        </a:buClr>
                        <a:buSzPct val="88636"/>
                        <a:buFont typeface="Wingdings"/>
                        <a:buChar char=""/>
                        <a:tabLst>
                          <a:tab pos="640715" algn="l"/>
                          <a:tab pos="641350" algn="l"/>
                        </a:tabLst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Абдоминальные</a:t>
                      </a:r>
                      <a:r>
                        <a:rPr sz="2200" spc="2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боли</a:t>
                      </a:r>
                      <a:endParaRPr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40715" indent="-608965">
                        <a:lnSpc>
                          <a:spcPct val="100000"/>
                        </a:lnSpc>
                        <a:spcBef>
                          <a:spcPts val="145"/>
                        </a:spcBef>
                        <a:buClr>
                          <a:srgbClr val="B1B1B1"/>
                        </a:buClr>
                        <a:buSzPct val="88636"/>
                        <a:buFont typeface="Wingdings"/>
                        <a:buChar char=""/>
                        <a:tabLst>
                          <a:tab pos="640715" algn="l"/>
                          <a:tab pos="641350" algn="l"/>
                        </a:tabLst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sz="2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spc="-10" dirty="0">
                          <a:latin typeface="Times New Roman" pitchFamily="18" charset="0"/>
                          <a:cs typeface="Times New Roman" pitchFamily="18" charset="0"/>
                        </a:rPr>
                        <a:t>животе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40715" indent="-608965">
                        <a:lnSpc>
                          <a:spcPct val="100000"/>
                        </a:lnSpc>
                        <a:spcBef>
                          <a:spcPts val="145"/>
                        </a:spcBef>
                        <a:buClr>
                          <a:srgbClr val="B1B1B1"/>
                        </a:buClr>
                        <a:buSzPct val="88636"/>
                        <a:buFont typeface="Wingdings"/>
                        <a:buChar char=""/>
                        <a:tabLst>
                          <a:tab pos="640715" algn="l"/>
                          <a:tab pos="641350" algn="l"/>
                        </a:tabLst>
                      </a:pPr>
                      <a:r>
                        <a:rPr sz="2200" spc="-10" dirty="0">
                          <a:latin typeface="Times New Roman" pitchFamily="18" charset="0"/>
                          <a:cs typeface="Times New Roman" pitchFamily="18" charset="0"/>
                        </a:rPr>
                        <a:t>Чувство</a:t>
                      </a:r>
                      <a:r>
                        <a:rPr sz="2200" spc="3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spc="-10" dirty="0">
                          <a:latin typeface="Times New Roman" pitchFamily="18" charset="0"/>
                          <a:cs typeface="Times New Roman" pitchFamily="18" charset="0"/>
                        </a:rPr>
                        <a:t>нагруженности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sz="2200" dirty="0"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40715" indent="-608965">
                        <a:lnSpc>
                          <a:spcPct val="100000"/>
                        </a:lnSpc>
                        <a:spcBef>
                          <a:spcPts val="145"/>
                        </a:spcBef>
                        <a:buClr>
                          <a:srgbClr val="B1B1B1"/>
                        </a:buClr>
                        <a:buSzPct val="88636"/>
                        <a:buFont typeface="Wingdings"/>
                        <a:buChar char=""/>
                        <a:tabLst>
                          <a:tab pos="640715" algn="l"/>
                          <a:tab pos="641350" algn="l"/>
                        </a:tabLst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Тревога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40715" indent="-608965">
                        <a:lnSpc>
                          <a:spcPct val="100000"/>
                        </a:lnSpc>
                        <a:spcBef>
                          <a:spcPts val="145"/>
                        </a:spcBef>
                        <a:buClr>
                          <a:srgbClr val="B1B1B1"/>
                        </a:buClr>
                        <a:buSzPct val="88636"/>
                        <a:buFont typeface="Wingdings"/>
                        <a:buChar char=""/>
                        <a:tabLst>
                          <a:tab pos="640715" algn="l"/>
                          <a:tab pos="641350" algn="l"/>
                        </a:tabLst>
                      </a:pPr>
                      <a:r>
                        <a:rPr sz="2200" spc="-10" dirty="0">
                          <a:latin typeface="Times New Roman" pitchFamily="18" charset="0"/>
                          <a:cs typeface="Times New Roman" pitchFamily="18" charset="0"/>
                        </a:rPr>
                        <a:t>Чувство, </a:t>
                      </a: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что я</a:t>
                      </a:r>
                      <a:r>
                        <a:rPr sz="2200" spc="3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несчастен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836294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sz="22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23%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40715" indent="-608965">
                        <a:lnSpc>
                          <a:spcPct val="100000"/>
                        </a:lnSpc>
                        <a:spcBef>
                          <a:spcPts val="145"/>
                        </a:spcBef>
                        <a:buClr>
                          <a:srgbClr val="B1B1B1"/>
                        </a:buClr>
                        <a:buSzPct val="88636"/>
                        <a:buFont typeface="Wingdings"/>
                        <a:buChar char=""/>
                        <a:tabLst>
                          <a:tab pos="640715" algn="l"/>
                          <a:tab pos="641350" algn="l"/>
                        </a:tabLst>
                      </a:pPr>
                      <a:r>
                        <a:rPr sz="2200" spc="-5" dirty="0" err="1">
                          <a:latin typeface="Times New Roman" pitchFamily="18" charset="0"/>
                          <a:cs typeface="Times New Roman" pitchFamily="18" charset="0"/>
                        </a:rPr>
                        <a:t>Депрессия</a:t>
                      </a:r>
                      <a:endParaRPr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sz="2200" dirty="0"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640715" indent="-608965">
                        <a:lnSpc>
                          <a:spcPts val="2565"/>
                        </a:lnSpc>
                        <a:spcBef>
                          <a:spcPts val="145"/>
                        </a:spcBef>
                        <a:buClr>
                          <a:srgbClr val="B1B1B1"/>
                        </a:buClr>
                        <a:buSzPct val="88636"/>
                        <a:buFont typeface="Wingdings"/>
                        <a:buChar char=""/>
                        <a:tabLst>
                          <a:tab pos="640715" algn="l"/>
                          <a:tab pos="641350" algn="l"/>
                        </a:tabLst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Тяжелая</a:t>
                      </a:r>
                      <a:r>
                        <a:rPr sz="2200" spc="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депрессия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824865" algn="r">
                        <a:lnSpc>
                          <a:spcPts val="2565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sz="22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ts val="2565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sz="2200" spc="5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sz="22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sz="2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60146"/>
            <a:ext cx="7240270" cy="90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656205" algn="l"/>
              </a:tabLst>
            </a:pPr>
            <a:r>
              <a:rPr sz="2900" b="1" i="0" spc="-5" dirty="0">
                <a:solidFill>
                  <a:srgbClr val="7030A0"/>
                </a:solidFill>
                <a:latin typeface="Times New Roman"/>
                <a:cs typeface="Times New Roman"/>
              </a:rPr>
              <a:t>Одновременно	индикаторами буллинга  могут </a:t>
            </a:r>
            <a:r>
              <a:rPr sz="2900" b="1" i="0" dirty="0">
                <a:solidFill>
                  <a:srgbClr val="7030A0"/>
                </a:solidFill>
                <a:latin typeface="Times New Roman"/>
                <a:cs typeface="Times New Roman"/>
              </a:rPr>
              <a:t>быть следующие</a:t>
            </a:r>
            <a:r>
              <a:rPr sz="2900" b="1" i="0" spc="-6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900" b="1" i="0" spc="-5" dirty="0">
                <a:solidFill>
                  <a:srgbClr val="7030A0"/>
                </a:solidFill>
                <a:latin typeface="Times New Roman"/>
                <a:cs typeface="Times New Roman"/>
              </a:rPr>
              <a:t>психосоматические</a:t>
            </a:r>
            <a:endParaRPr sz="2900" b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044016"/>
            <a:ext cx="1910080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spc="-5" dirty="0">
                <a:solidFill>
                  <a:srgbClr val="330033"/>
                </a:solidFill>
                <a:latin typeface="Times New Roman"/>
                <a:cs typeface="Times New Roman"/>
              </a:rPr>
              <a:t>нарушения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1498600"/>
            <a:ext cx="7083756" cy="4321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проблемы с концентрацией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внимания,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подавленность,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угнетенное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состояние),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раздражительность,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чувство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неуверенности,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повышенная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чувствительность,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кошмары,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боли в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желудке,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усталость,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аппетита,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бедность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социальных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контактов,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симптомы страха,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например, давление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 области</a:t>
            </a:r>
            <a:r>
              <a:rPr sz="2000" spc="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груди,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приступы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потливости,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боли в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спине,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 затылке, в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мышцах,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ct val="100000"/>
              </a:lnSpc>
              <a:buClr>
                <a:srgbClr val="B1B1B1"/>
              </a:buClr>
              <a:buSzPct val="9062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нарушение</a:t>
            </a:r>
            <a:r>
              <a:rPr sz="20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сна.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6508" y="547242"/>
            <a:ext cx="6028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dirty="0">
                <a:latin typeface="Times New Roman"/>
                <a:cs typeface="Times New Roman"/>
              </a:rPr>
              <a:t>Анкета для </a:t>
            </a:r>
            <a:r>
              <a:rPr sz="3600" b="0" i="0" spc="-5" dirty="0">
                <a:latin typeface="Times New Roman"/>
                <a:cs typeface="Times New Roman"/>
              </a:rPr>
              <a:t>изучения</a:t>
            </a:r>
            <a:r>
              <a:rPr sz="3600" b="0" i="0" spc="-105" dirty="0">
                <a:latin typeface="Times New Roman"/>
                <a:cs typeface="Times New Roman"/>
              </a:rPr>
              <a:t> </a:t>
            </a:r>
            <a:r>
              <a:rPr sz="3600" b="0" i="0" dirty="0">
                <a:latin typeface="Times New Roman"/>
                <a:cs typeface="Times New Roman"/>
              </a:rPr>
              <a:t>буллинга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552397"/>
            <a:ext cx="6849109" cy="434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Times New Roman" pitchFamily="18" charset="0"/>
                <a:cs typeface="Times New Roman" pitchFamily="18" charset="0"/>
              </a:rPr>
              <a:t>У нас в</a:t>
            </a:r>
            <a:r>
              <a:rPr sz="2400" b="1" i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spc="-10" dirty="0">
                <a:latin typeface="Times New Roman" pitchFamily="18" charset="0"/>
                <a:cs typeface="Times New Roman" pitchFamily="18" charset="0"/>
              </a:rPr>
              <a:t>классе: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 marR="241935" indent="-342265">
              <a:lnSpc>
                <a:spcPts val="2300"/>
              </a:lnSpc>
              <a:spcBef>
                <a:spcPts val="565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Сплетничают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ком-то, распространяют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ложную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sz="2400" spc="-10">
                <a:latin typeface="Times New Roman" pitchFamily="18" charset="0"/>
                <a:cs typeface="Times New Roman" pitchFamily="18" charset="0"/>
              </a:rPr>
              <a:t>непроверенную</a:t>
            </a:r>
            <a:r>
              <a:rPr sz="2400" spc="3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smtClean="0">
                <a:latin typeface="Times New Roman" pitchFamily="18" charset="0"/>
                <a:cs typeface="Times New Roman" pitchFamily="18" charset="0"/>
              </a:rPr>
              <a:t>информацию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 marR="5080" indent="-342265">
              <a:lnSpc>
                <a:spcPts val="2310"/>
              </a:lnSpc>
              <a:spcBef>
                <a:spcPts val="575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Демонстрируют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презрение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помощью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жестов </a:t>
            </a:r>
            <a:r>
              <a:rPr sz="2400" spc="-5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2400" spc="-2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smtClean="0">
                <a:latin typeface="Times New Roman" pitchFamily="18" charset="0"/>
                <a:cs typeface="Times New Roman" pitchFamily="18" charset="0"/>
              </a:rPr>
              <a:t>взглядов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438784" indent="-426084">
              <a:lnSpc>
                <a:spcPct val="100000"/>
              </a:lnSpc>
              <a:spcBef>
                <a:spcPts val="15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438784" algn="l"/>
                <a:tab pos="4394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Смеются над кем-то, плохо</a:t>
            </a:r>
            <a:r>
              <a:rPr sz="2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отзываются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 marR="252729" indent="-342265">
              <a:lnSpc>
                <a:spcPts val="2300"/>
              </a:lnSpc>
              <a:spcBef>
                <a:spcPts val="560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sz="2400" spc="-5">
                <a:latin typeface="Times New Roman" pitchFamily="18" charset="0"/>
                <a:cs typeface="Times New Roman" pitchFamily="18" charset="0"/>
              </a:rPr>
              <a:t>чьей-то </a:t>
            </a:r>
            <a:r>
              <a:rPr sz="2400" spc="-5" smtClean="0">
                <a:latin typeface="Times New Roman" pitchFamily="18" charset="0"/>
                <a:cs typeface="Times New Roman" pitchFamily="18" charset="0"/>
              </a:rPr>
              <a:t>спиной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400" spc="-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плохо говорят об </a:t>
            </a:r>
            <a:r>
              <a:rPr sz="2400" spc="-5">
                <a:latin typeface="Times New Roman" pitchFamily="18" charset="0"/>
                <a:cs typeface="Times New Roman" pitchFamily="18" charset="0"/>
              </a:rPr>
              <a:t>этом  </a:t>
            </a:r>
            <a:r>
              <a:rPr sz="2400" spc="-5" smtClean="0">
                <a:latin typeface="Times New Roman" pitchFamily="18" charset="0"/>
                <a:cs typeface="Times New Roman" pitchFamily="18" charset="0"/>
              </a:rPr>
              <a:t>человеке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 indent="-342265">
              <a:lnSpc>
                <a:spcPts val="2590"/>
              </a:lnSpc>
              <a:spcBef>
                <a:spcPts val="25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Регулярно прячут или портят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чьи-то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вещи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>
              <a:lnSpc>
                <a:spcPts val="2590"/>
              </a:lnSpc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(школьные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принадлежности, </a:t>
            </a:r>
            <a:r>
              <a:rPr sz="2400" spc="-5">
                <a:latin typeface="Times New Roman" pitchFamily="18" charset="0"/>
                <a:cs typeface="Times New Roman" pitchFamily="18" charset="0"/>
              </a:rPr>
              <a:t>велосипед</a:t>
            </a:r>
            <a:r>
              <a:rPr sz="2400" spc="-2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…)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4965" marR="231140" indent="-342265">
              <a:lnSpc>
                <a:spcPct val="80000"/>
              </a:lnSpc>
              <a:spcBef>
                <a:spcPts val="575"/>
              </a:spcBef>
              <a:buClr>
                <a:srgbClr val="B1B1B1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Кого-то всегда оставляют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стороне, не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принимают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игры, не приглашают на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дни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рождения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т.д.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800" b="0" i="0" dirty="0">
                <a:latin typeface="Times New Roman"/>
                <a:cs typeface="Times New Roman"/>
              </a:rPr>
              <a:t>Факторы,</a:t>
            </a:r>
            <a:r>
              <a:rPr sz="3800" b="0" i="0" spc="-105" dirty="0">
                <a:latin typeface="Times New Roman"/>
                <a:cs typeface="Times New Roman"/>
              </a:rPr>
              <a:t> </a:t>
            </a:r>
            <a:r>
              <a:rPr sz="3800" b="0" i="0" dirty="0">
                <a:latin typeface="Times New Roman"/>
                <a:cs typeface="Times New Roman"/>
              </a:rPr>
              <a:t>способствующие  буллингу </a:t>
            </a:r>
            <a:r>
              <a:rPr sz="3800" b="0" i="0">
                <a:latin typeface="Times New Roman"/>
                <a:cs typeface="Times New Roman"/>
              </a:rPr>
              <a:t>в</a:t>
            </a:r>
            <a:r>
              <a:rPr sz="3800" b="0" i="0" spc="-10">
                <a:latin typeface="Times New Roman"/>
                <a:cs typeface="Times New Roman"/>
              </a:rPr>
              <a:t> </a:t>
            </a:r>
            <a:r>
              <a:rPr sz="3800" b="0" i="0" spc="-5" smtClean="0">
                <a:latin typeface="Times New Roman"/>
                <a:cs typeface="Times New Roman"/>
              </a:rPr>
              <a:t>школе</a:t>
            </a:r>
            <a:r>
              <a:rPr lang="ru-RU" sz="3800" b="0" i="0" spc="-5" dirty="0" smtClean="0">
                <a:latin typeface="Times New Roman"/>
                <a:cs typeface="Times New Roman"/>
              </a:rPr>
              <a:t>: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2136774"/>
            <a:ext cx="7606665" cy="34131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755650" indent="-342265">
              <a:lnSpc>
                <a:spcPct val="100000"/>
              </a:lnSpc>
              <a:spcBef>
                <a:spcPts val="95"/>
              </a:spcBef>
              <a:buClr>
                <a:srgbClr val="B1B1B1"/>
              </a:buClr>
              <a:buSzPct val="89285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отсутствие контроля за поведением </a:t>
            </a:r>
            <a:r>
              <a:rPr sz="2800" spc="-10" dirty="0">
                <a:latin typeface="Arial"/>
                <a:cs typeface="Arial"/>
              </a:rPr>
              <a:t>на  </a:t>
            </a:r>
            <a:r>
              <a:rPr sz="2800" spc="-5" dirty="0">
                <a:latin typeface="Arial"/>
                <a:cs typeface="Arial"/>
              </a:rPr>
              <a:t>переменах;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B1B1B1"/>
              </a:buClr>
              <a:buFont typeface="Wingdings"/>
              <a:buChar char=""/>
            </a:pPr>
            <a:endParaRPr sz="405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spcBef>
                <a:spcPts val="5"/>
              </a:spcBef>
              <a:buClr>
                <a:srgbClr val="B1B1B1"/>
              </a:buClr>
              <a:buSzPct val="89285"/>
              <a:buFont typeface="Wingdings"/>
              <a:buChar char="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позиция безразличия в отношении насилия  со стороны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сверстников;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B1B1B1"/>
              </a:buClr>
              <a:buFont typeface="Wingdings"/>
              <a:buChar char=""/>
            </a:pPr>
            <a:endParaRPr sz="40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lr>
                <a:srgbClr val="B1B1B1"/>
              </a:buClr>
              <a:buSzPct val="89285"/>
              <a:buFont typeface="Wingdings"/>
              <a:buChar char=""/>
              <a:tabLst>
                <a:tab pos="355600" algn="l"/>
                <a:tab pos="4962525" algn="l"/>
              </a:tabLst>
            </a:pPr>
            <a:r>
              <a:rPr sz="2800" spc="-5" dirty="0">
                <a:latin typeface="Arial"/>
                <a:cs typeface="Arial"/>
              </a:rPr>
              <a:t>равнодушие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как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установка</a:t>
            </a:r>
            <a:r>
              <a:rPr sz="2800" spc="-5">
                <a:latin typeface="Arial"/>
                <a:cs typeface="Arial"/>
              </a:rPr>
              <a:t>	</a:t>
            </a:r>
            <a:r>
              <a:rPr sz="2800" spc="-5" smtClean="0">
                <a:latin typeface="Arial"/>
                <a:cs typeface="Arial"/>
              </a:rPr>
              <a:t>педагогов</a:t>
            </a:r>
            <a:r>
              <a:rPr lang="ru-RU" sz="2800" spc="-5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1888</Words>
  <Application>Microsoft Office PowerPoint</Application>
  <PresentationFormat>Экран (4:3)</PresentationFormat>
  <Paragraphs>197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БУЛЛИНГ.  АЛГОРИТМ РАБОТЫ В СЛУЧАЕ ВЫЯВЛЕНИЯ ТРАВЛИ СРЕДИ СВЕРСТНИКОВ В ШКОЛЕ.</vt:lpstr>
      <vt:lpstr>ОПРЕДЕЛЕНИЕ БУЛЛИНГА:</vt:lpstr>
      <vt:lpstr>Слайд 3</vt:lpstr>
      <vt:lpstr>Слайд 4</vt:lpstr>
      <vt:lpstr>Последствия буллинга  для детей-жертв:</vt:lpstr>
      <vt:lpstr>Последствия для здоровья жертв</vt:lpstr>
      <vt:lpstr>Одновременно индикаторами буллинга  могут быть следующие психосоматические</vt:lpstr>
      <vt:lpstr>Анкета для изучения буллинга</vt:lpstr>
      <vt:lpstr>Факторы, способствующие  буллингу в школе:</vt:lpstr>
      <vt:lpstr>Почему нужно заниматься  буллингом?</vt:lpstr>
      <vt:lpstr>Что делать? (3 уровня работы):</vt:lpstr>
      <vt:lpstr>I.Подходы школ  к решению проблем </vt:lpstr>
      <vt:lpstr>Слайд 13</vt:lpstr>
      <vt:lpstr>Действия учителей</vt:lpstr>
      <vt:lpstr>Действия учителей</vt:lpstr>
      <vt:lpstr>Действия учителей</vt:lpstr>
      <vt:lpstr>Действия учителя</vt:lpstr>
      <vt:lpstr>Действия на уровне школы</vt:lpstr>
      <vt:lpstr>Действия на уровне школы</vt:lpstr>
      <vt:lpstr>III. Формирование у учащихся конструктивного</vt:lpstr>
      <vt:lpstr>Антибуллинговая программа школы</vt:lpstr>
      <vt:lpstr>Антибуллинговая программа школы</vt:lpstr>
      <vt:lpstr>Задачи психологических служб в отношении буллинга </vt:lpstr>
      <vt:lpstr>«Я – высказывание», как профилактический прием антибуллинга. 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MmM</cp:lastModifiedBy>
  <cp:revision>59</cp:revision>
  <dcterms:created xsi:type="dcterms:W3CDTF">2020-05-19T07:23:02Z</dcterms:created>
  <dcterms:modified xsi:type="dcterms:W3CDTF">2021-03-23T10:44:03Z</dcterms:modified>
</cp:coreProperties>
</file>